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23"/>
  </p:notesMasterIdLst>
  <p:sldIdLst>
    <p:sldId id="270" r:id="rId3"/>
    <p:sldId id="275" r:id="rId4"/>
    <p:sldId id="257" r:id="rId5"/>
    <p:sldId id="283" r:id="rId6"/>
    <p:sldId id="278" r:id="rId7"/>
    <p:sldId id="280" r:id="rId8"/>
    <p:sldId id="281" r:id="rId9"/>
    <p:sldId id="285" r:id="rId10"/>
    <p:sldId id="286" r:id="rId11"/>
    <p:sldId id="282" r:id="rId12"/>
    <p:sldId id="264" r:id="rId13"/>
    <p:sldId id="266" r:id="rId14"/>
    <p:sldId id="267" r:id="rId15"/>
    <p:sldId id="284" r:id="rId16"/>
    <p:sldId id="268" r:id="rId17"/>
    <p:sldId id="271" r:id="rId18"/>
    <p:sldId id="272" r:id="rId19"/>
    <p:sldId id="273" r:id="rId20"/>
    <p:sldId id="262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65328" autoAdjust="0"/>
  </p:normalViewPr>
  <p:slideViewPr>
    <p:cSldViewPr showGuides="1">
      <p:cViewPr varScale="1">
        <p:scale>
          <a:sx n="110" d="100"/>
          <a:sy n="110" d="100"/>
        </p:scale>
        <p:origin x="15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72536-C91D-4D81-869C-0013A7359684}" type="datetimeFigureOut">
              <a:rPr lang="en-US" smtClean="0"/>
              <a:t>11/18/2018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C9451-71FC-4470-AA85-CBE7E5F92F8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3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0" baseline="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  <p:extLst>
      <p:ext uri="{BB962C8B-B14F-4D97-AF65-F5344CB8AC3E}">
        <p14:creationId xmlns:p14="http://schemas.microsoft.com/office/powerpoint/2010/main" val="315601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11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5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6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2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3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1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3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8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17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1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3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11/18/2018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4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6BAF4-5C64-408D-BA29-5ACDF7A6F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/>
          </a:bodyPr>
          <a:lstStyle/>
          <a:p>
            <a:r>
              <a:rPr lang="es-CO" sz="6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 de escritura de texto argumentativo</a:t>
            </a:r>
            <a:endParaRPr lang="en-CA" sz="6000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9E4FF9-47C0-4FD0-A432-DE2CB1A98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984776" cy="1752600"/>
          </a:xfrm>
        </p:spPr>
        <p:txBody>
          <a:bodyPr>
            <a:normAutofit/>
          </a:bodyPr>
          <a:lstStyle/>
          <a:p>
            <a:r>
              <a:rPr lang="es-CO" dirty="0"/>
              <a:t>COMUNICACIÓN ORAL Y ESCRITA (COE II)</a:t>
            </a:r>
          </a:p>
          <a:p>
            <a:r>
              <a:rPr lang="es-CO" dirty="0"/>
              <a:t>Maritza Montaño González</a:t>
            </a:r>
          </a:p>
          <a:p>
            <a:r>
              <a:rPr lang="es-CO" dirty="0"/>
              <a:t>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2797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466728" cy="5184576"/>
          </a:xfrm>
        </p:spPr>
        <p:txBody>
          <a:bodyPr>
            <a:normAutofit/>
          </a:bodyPr>
          <a:lstStyle/>
          <a:p>
            <a:r>
              <a:rPr lang="es-CO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Una vez construido el enunciado de tesis, se proponen tres argumentos para sustentarlo. </a:t>
            </a:r>
          </a:p>
          <a:p>
            <a:r>
              <a:rPr lang="es-CO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Esa planeación se realiza en el siguiente formato: </a:t>
            </a:r>
          </a:p>
          <a:p>
            <a:r>
              <a:rPr lang="es-CO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mapa argumentativo.</a:t>
            </a:r>
            <a:endParaRPr lang="en-CA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89F50EB-D752-420E-A9DD-FC3DA0E73A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8384" y="5517232"/>
            <a:ext cx="463336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51436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/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tesis y cada razón son oraciones afirmativas.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3"/>
          </a:xfrm>
        </p:spPr>
      </p:pic>
    </p:spTree>
    <p:extLst>
      <p:ext uri="{BB962C8B-B14F-4D97-AF65-F5344CB8AC3E}">
        <p14:creationId xmlns:p14="http://schemas.microsoft.com/office/powerpoint/2010/main" val="1938609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Una casilla de hechos, datos, conceptos y/o cita es suficiente, pero se pueden usar las tres.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3882284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debe usar tres tipos de argumentos diferentes: de autoridad, por los ejemplos,  deductivos, etc.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240122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Uno de los argumentos debe incorporar una cita textual corta (menos de 40 palabras).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3813350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debe ordenar los argumentos por relevancia e identificar el tipo de argumento que cada uno es.</a:t>
            </a:r>
            <a:endParaRPr lang="en-CA" sz="3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35435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3AD1-F595-4F6E-83F8-B7A348D39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764704"/>
            <a:ext cx="6768752" cy="4680519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Pero no basta con dar tres razones al azar. Siguiendo a Weston, se debe “examinar la cuestión” y verificar que los argumentos sean válidos.</a:t>
            </a:r>
            <a:endParaRPr lang="en-CA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047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3AD1-F595-4F6E-83F8-B7A348D39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764705"/>
            <a:ext cx="7416824" cy="2835746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Para verificar que la tesis funciona y que se tienen argumentos para sustentarla, se lee el mapa </a:t>
            </a:r>
            <a:b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voz alta, siguiendo esta fórmula:</a:t>
            </a:r>
            <a:endParaRPr lang="en-CA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2CFAD-2CAD-4B1B-B7E5-6AE162F04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4293096"/>
            <a:ext cx="8064896" cy="1392560"/>
          </a:xfrm>
        </p:spPr>
        <p:txBody>
          <a:bodyPr>
            <a:normAutofit/>
          </a:bodyPr>
          <a:lstStyle/>
          <a:p>
            <a:r>
              <a:rPr lang="es-CO" sz="3600" dirty="0"/>
              <a:t>Enunciado de tesis + </a:t>
            </a:r>
            <a:r>
              <a:rPr lang="es-CO" sz="3600" b="1" i="1" dirty="0"/>
              <a:t>porque</a:t>
            </a:r>
            <a:r>
              <a:rPr lang="es-CO" sz="3600" dirty="0"/>
              <a:t> + razón 1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3082510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c 13"/>
          <p:cNvSpPr/>
          <p:nvPr/>
        </p:nvSpPr>
        <p:spPr>
          <a:xfrm>
            <a:off x="-3429001" y="1"/>
            <a:ext cx="6858002" cy="6858000"/>
          </a:xfrm>
          <a:prstGeom prst="arc">
            <a:avLst>
              <a:gd name="adj1" fmla="val 16200000"/>
              <a:gd name="adj2" fmla="val 5370932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3138051" y="1279566"/>
            <a:ext cx="49623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que se ha puesto como razón es un contexto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3627910" y="2557483"/>
            <a:ext cx="45444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que se ha puesto como razón no es pertinente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627911" y="3835400"/>
            <a:ext cx="447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de las razones es una repetición de otra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3193466" y="5113317"/>
            <a:ext cx="5554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que se ha puesto como dato de apoyo es una razón</a:t>
            </a:r>
          </a:p>
        </p:txBody>
      </p:sp>
      <p:sp>
        <p:nvSpPr>
          <p:cNvPr id="15" name="Oval 14"/>
          <p:cNvSpPr/>
          <p:nvPr/>
        </p:nvSpPr>
        <p:spPr>
          <a:xfrm>
            <a:off x="2721676" y="1370363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220192" y="2638879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222174" y="3907395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33551" y="5175910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9" name="Arc 18"/>
          <p:cNvSpPr/>
          <p:nvPr/>
        </p:nvSpPr>
        <p:spPr>
          <a:xfrm>
            <a:off x="-1524000" y="1905000"/>
            <a:ext cx="3048000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304800" dist="50800" dir="18900000">
              <a:prstClr val="black">
                <a:alpha val="1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 rot="5400000">
            <a:off x="-3129150" y="3314700"/>
            <a:ext cx="6246420" cy="22860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prstClr val="white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prstClr val="white"/>
                </a:solidFill>
              </a:endParaRPr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DBB19AF6-9A83-4CD3-97C9-BC76D7095298}"/>
              </a:ext>
            </a:extLst>
          </p:cNvPr>
          <p:cNvSpPr txBox="1"/>
          <p:nvPr/>
        </p:nvSpPr>
        <p:spPr>
          <a:xfrm>
            <a:off x="395536" y="421957"/>
            <a:ext cx="80924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 necesario reescribir las razones si…</a:t>
            </a:r>
            <a:endParaRPr lang="en-CA" sz="4000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806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301019-3E9D-4B90-B2AE-30A0A0348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Evaluación del mapa</a:t>
            </a:r>
            <a:endParaRPr lang="en-CA" sz="4000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25E4CA0-90A0-4B72-94B4-537A9DF0F7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945" y="1757862"/>
            <a:ext cx="3296110" cy="4210638"/>
          </a:xfrm>
        </p:spPr>
      </p:pic>
    </p:spTree>
    <p:extLst>
      <p:ext uri="{BB962C8B-B14F-4D97-AF65-F5344CB8AC3E}">
        <p14:creationId xmlns:p14="http://schemas.microsoft.com/office/powerpoint/2010/main" val="208735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 plan de escritura tiene dos partes</a:t>
            </a:r>
            <a:endParaRPr lang="en-CA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6196261F-F705-4188-87D4-BC396D60461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56" y="1600200"/>
            <a:ext cx="3684974" cy="4276078"/>
          </a:xfrm>
        </p:spPr>
      </p:pic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14DE2F83-62E8-47ED-879F-C31A8E82CAC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576" y="1600200"/>
            <a:ext cx="3863848" cy="4525963"/>
          </a:xfrm>
        </p:spPr>
      </p:pic>
    </p:spTree>
    <p:extLst>
      <p:ext uri="{BB962C8B-B14F-4D97-AF65-F5344CB8AC3E}">
        <p14:creationId xmlns:p14="http://schemas.microsoft.com/office/powerpoint/2010/main" val="3598842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F18EC9-0C1E-45FF-AC72-F4FC09DD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Recursos</a:t>
            </a:r>
            <a:endParaRPr lang="en-CA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68307A-3310-4912-A0D1-2C016720C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Martínez. M.C. (2015).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argumentación en la enunciación: La construcción del proceso argumentativo en el discurso.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Cali: Universidad del Valle.</a:t>
            </a:r>
          </a:p>
          <a:p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Serafini, M.T. (1992).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Cómo se escribe.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Barcelona: Paidós.</a:t>
            </a:r>
          </a:p>
          <a:p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Weston, A. (2009).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Las claves de la argumentación.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Bogotá: Planeta.</a:t>
            </a:r>
            <a:endParaRPr lang="en-CA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38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7544" y="1124744"/>
            <a:ext cx="3826768" cy="5811544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el plan de escritura: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delimita el tema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define la audiencia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plantea un propósito 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</p:spTree>
    <p:extLst>
      <p:ext uri="{BB962C8B-B14F-4D97-AF65-F5344CB8AC3E}">
        <p14:creationId xmlns:p14="http://schemas.microsoft.com/office/powerpoint/2010/main" val="270680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7544" y="2852936"/>
            <a:ext cx="3826768" cy="343528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reportan las fuentes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establece la perspectiva discursiva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formula la tesis</a:t>
            </a:r>
            <a:endParaRPr lang="en-CA" sz="1600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</p:spTree>
    <p:extLst>
      <p:ext uri="{BB962C8B-B14F-4D97-AF65-F5344CB8AC3E}">
        <p14:creationId xmlns:p14="http://schemas.microsoft.com/office/powerpoint/2010/main" val="273653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682752" cy="5184576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objetivo o propósito del texto se escribe en términos del efecto que se espera de la audiencia: Que conozca, que piense, que se conmueva, que haga algo, que decida.</a:t>
            </a:r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324FA3FF-BC53-465B-AECC-69EF8795B337}"/>
              </a:ext>
            </a:extLst>
          </p:cNvPr>
          <p:cNvSpPr/>
          <p:nvPr/>
        </p:nvSpPr>
        <p:spPr>
          <a:xfrm>
            <a:off x="3851920" y="2132856"/>
            <a:ext cx="432048" cy="28803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395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682752" cy="5184576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perspectiva discursiva se organiza de acuerdo al propósito. Por ejemplo, si quiero que mi audiencia piense, voy a usar cifras, normativas, información científica, etc.</a:t>
            </a:r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4367687-C11C-4539-A3B5-2FBCD189B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284" y="4365104"/>
            <a:ext cx="463336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60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682752" cy="5184576"/>
          </a:xfrm>
        </p:spPr>
        <p:txBody>
          <a:bodyPr>
            <a:normAutofit fontScale="92500" lnSpcReduction="10000"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formula una tesis teniendo en cuenta tres aspectos: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una afirmación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Tiene un punto de vista (una valoración)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debatible (defiende una posición que no es común)</a:t>
            </a:r>
          </a:p>
          <a:p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8C175D2-6BF3-4DB7-9731-994601AFCB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284" y="5457762"/>
            <a:ext cx="463336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23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DF83EA0-C084-497F-B62F-66253690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Enunciados de tesis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D4DB7C-144A-476D-BD3B-4B6E47483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Algunas “entradas” que ayudan a formular tesis son: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necesario…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debe…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Hay que…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 se puede decir que…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mejor manera para (...) es (…)</a:t>
            </a:r>
            <a:endParaRPr lang="en-CA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3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DF83EA0-C084-497F-B62F-66253690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Enunciados de tesis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D4DB7C-144A-476D-BD3B-4B6E47483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Ejemplos:</a:t>
            </a:r>
          </a:p>
          <a:p>
            <a:pPr marL="0" indent="0">
              <a:buNone/>
            </a:pP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“Los hombres </a:t>
            </a:r>
            <a:r>
              <a:rPr lang="es-CO" i="1" dirty="0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ser más femeninos.”</a:t>
            </a:r>
          </a:p>
          <a:p>
            <a:pPr marL="0" indent="0">
              <a:buNone/>
            </a:pP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“Las mujeres indígenas </a:t>
            </a:r>
            <a:r>
              <a:rPr lang="es-CO" i="1" dirty="0">
                <a:solidFill>
                  <a:schemeClr val="accent5">
                    <a:lumMod val="75000"/>
                  </a:schemeClr>
                </a:solidFill>
              </a:rPr>
              <a:t>no deben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tener a sus hijos en hospitales.”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Cada uno de los enunciados: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una afirmación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Tiene punto de vista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debatible</a:t>
            </a:r>
          </a:p>
          <a:p>
            <a:pPr marL="0" indent="0">
              <a:buNone/>
            </a:pPr>
            <a:endParaRPr lang="es-CO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19826"/>
      </p:ext>
    </p:extLst>
  </p:cSld>
  <p:clrMapOvr>
    <a:masterClrMapping/>
  </p:clrMapOvr>
</p:sld>
</file>

<file path=ppt/theme/theme1.xml><?xml version="1.0" encoding="utf-8"?>
<a:theme xmlns:a="http://schemas.openxmlformats.org/drawingml/2006/main" name="Animated_pointer_and_light-up_tex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E519BB6-FA83-4C7A-A5C3-FEA49DBE1C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Puntero animado y texto iluminado</Template>
  <TotalTime>0</TotalTime>
  <Words>543</Words>
  <Application>Microsoft Office PowerPoint</Application>
  <PresentationFormat>Presentación en pantalla (4:3)</PresentationFormat>
  <Paragraphs>64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Animated_pointer_and_light-up_text</vt:lpstr>
      <vt:lpstr>Plan de escritura de texto argumentativo</vt:lpstr>
      <vt:lpstr>El plan de escritura tiene dos partes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Enunciados de tesis</vt:lpstr>
      <vt:lpstr>Enunciados de tesis</vt:lpstr>
      <vt:lpstr>Presentación de PowerPoint</vt:lpstr>
      <vt:lpstr>Guía para completar el mapa</vt:lpstr>
      <vt:lpstr>Guía para completar el mapa</vt:lpstr>
      <vt:lpstr>Guía para completar el mapa</vt:lpstr>
      <vt:lpstr>Guía para completar el mapa</vt:lpstr>
      <vt:lpstr>Guía para completar el mapa</vt:lpstr>
      <vt:lpstr>Pero no basta con dar tres razones al azar. Siguiendo a Weston, se debe “examinar la cuestión” y verificar que los argumentos sean válidos.</vt:lpstr>
      <vt:lpstr>Para verificar que la tesis funciona y que se tienen argumentos para sustentarla, se lee el mapa  en voz alta, siguiendo esta fórmula:</vt:lpstr>
      <vt:lpstr>Presentación de PowerPoint</vt:lpstr>
      <vt:lpstr>Evaluación del mapa</vt:lpstr>
      <vt:lpstr>Recursos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2018-03-18T02:33:22Z</dcterms:created>
  <dcterms:modified xsi:type="dcterms:W3CDTF">2018-11-18T16:07:54Z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TC024787149991</vt:lpwstr>
  </property>
</Properties>
</file>