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0" r:id="rId2"/>
  </p:sldMasterIdLst>
  <p:notesMasterIdLst>
    <p:notesMasterId r:id="rId23"/>
  </p:notesMasterIdLst>
  <p:sldIdLst>
    <p:sldId id="270" r:id="rId3"/>
    <p:sldId id="275" r:id="rId4"/>
    <p:sldId id="257" r:id="rId5"/>
    <p:sldId id="283" r:id="rId6"/>
    <p:sldId id="278" r:id="rId7"/>
    <p:sldId id="280" r:id="rId8"/>
    <p:sldId id="281" r:id="rId9"/>
    <p:sldId id="285" r:id="rId10"/>
    <p:sldId id="286" r:id="rId11"/>
    <p:sldId id="282" r:id="rId12"/>
    <p:sldId id="264" r:id="rId13"/>
    <p:sldId id="266" r:id="rId14"/>
    <p:sldId id="267" r:id="rId15"/>
    <p:sldId id="284" r:id="rId16"/>
    <p:sldId id="268" r:id="rId17"/>
    <p:sldId id="271" r:id="rId18"/>
    <p:sldId id="272" r:id="rId19"/>
    <p:sldId id="273" r:id="rId20"/>
    <p:sldId id="262" r:id="rId21"/>
    <p:sldId id="269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8" autoAdjust="0"/>
    <p:restoredTop sz="65328" autoAdjust="0"/>
  </p:normalViewPr>
  <p:slideViewPr>
    <p:cSldViewPr showGuides="1">
      <p:cViewPr varScale="1">
        <p:scale>
          <a:sx n="113" d="100"/>
          <a:sy n="113" d="100"/>
        </p:scale>
        <p:origin x="1328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D72536-C91D-4D81-869C-0013A7359684}" type="datetimeFigureOut">
              <a:rPr lang="en-US" smtClean="0"/>
              <a:t>9/21/23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BC9451-71FC-4470-AA85-CBE7E5F92F8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5399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228600" marR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lang="en-US" sz="1200" b="0" baseline="0" dirty="0"/>
          </a:p>
        </p:txBody>
      </p:sp>
      <p:sp>
        <p:nvSpPr>
          <p:cNvPr id="6" name="Slide Image Placeholder 5"/>
          <p:cNvSpPr>
            <a:spLocks noGrp="1" noRot="1" noChangeAspect="1"/>
          </p:cNvSpPr>
          <p:nvPr>
            <p:ph type="sldImg"/>
          </p:nvPr>
        </p:nvSpPr>
        <p:spPr>
          <a:xfrm>
            <a:off x="533400" y="460375"/>
            <a:ext cx="3144838" cy="2359025"/>
          </a:xfrm>
        </p:spPr>
      </p:sp>
    </p:spTree>
    <p:extLst>
      <p:ext uri="{BB962C8B-B14F-4D97-AF65-F5344CB8AC3E}">
        <p14:creationId xmlns:p14="http://schemas.microsoft.com/office/powerpoint/2010/main" val="3156018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114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528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367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8928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3309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21146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630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89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17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19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Editar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32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EF05EF-6168-407F-8025-E41839E12504}" type="datetimeFigureOut">
              <a:rPr lang="en-US" smtClean="0"/>
              <a:pPr/>
              <a:t>9/21/23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1C692C-4F2D-45F6-A9A8-8A3A8FE27806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9462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2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86BAF4-5C64-408D-BA29-5ACDF7A6F7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556793"/>
            <a:ext cx="7772400" cy="2043658"/>
          </a:xfrm>
        </p:spPr>
        <p:txBody>
          <a:bodyPr>
            <a:normAutofit/>
          </a:bodyPr>
          <a:lstStyle/>
          <a:p>
            <a:r>
              <a:rPr lang="es-CO" sz="6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Plan de escritura de texto argumentativo</a:t>
            </a:r>
            <a:endParaRPr lang="en-CA" sz="6000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829E4FF9-47C0-4FD0-A432-DE2CB1A98E1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15616" y="3886200"/>
            <a:ext cx="6984776" cy="1752600"/>
          </a:xfrm>
        </p:spPr>
        <p:txBody>
          <a:bodyPr>
            <a:normAutofit/>
          </a:bodyPr>
          <a:lstStyle/>
          <a:p>
            <a:r>
              <a:rPr lang="es-CO" dirty="0"/>
              <a:t>COMUNICACIÓN ORAL Y ESCRITA (COE II)</a:t>
            </a:r>
          </a:p>
          <a:p>
            <a:r>
              <a:rPr lang="es-CO" dirty="0"/>
              <a:t>Maritza Montaño González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027974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466728" cy="5184576"/>
          </a:xfrm>
        </p:spPr>
        <p:txBody>
          <a:bodyPr>
            <a:normAutofit/>
          </a:bodyPr>
          <a:lstStyle/>
          <a:p>
            <a:r>
              <a:rPr lang="es-CO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Una vez construido el enunciado de tesis, se proponen tres argumentos para sustentarlo. </a:t>
            </a:r>
          </a:p>
          <a:p>
            <a:r>
              <a:rPr lang="es-CO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Esa planeación se realiza en el siguiente formato: </a:t>
            </a:r>
          </a:p>
          <a:p>
            <a:r>
              <a:rPr lang="es-CO" sz="3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mapa argumentativo.</a:t>
            </a:r>
            <a:endParaRPr lang="en-CA" sz="30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589F50EB-D752-420E-A9DD-FC3DA0E73AD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8384" y="5517232"/>
            <a:ext cx="463336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6451436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/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tesis y cada razón son oraciones afirmativas.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3"/>
          </a:xfrm>
        </p:spPr>
      </p:pic>
    </p:spTree>
    <p:extLst>
      <p:ext uri="{BB962C8B-B14F-4D97-AF65-F5344CB8AC3E}">
        <p14:creationId xmlns:p14="http://schemas.microsoft.com/office/powerpoint/2010/main" val="19386093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Una casilla de hechos, datos, conceptos y/o cita es suficiente, pero se pueden usar las tres.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3882284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debe usar tres tipos de argumentos diferentes: de autoridad, por los ejemplos,  deductivos, etc.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2401229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Uno de los argumentos debe incorporar una cita textual corta (menos de 40 palabras).</a:t>
            </a: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381335060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Guía para completar el mapa</a:t>
            </a:r>
            <a:endParaRPr lang="en-CA" sz="4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C2D5746-EBE5-46E3-8A0A-F6A3FF348BF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99592" y="1589714"/>
            <a:ext cx="2890664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es-CO" sz="36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 marL="0" indent="0">
              <a:buNone/>
            </a:pPr>
            <a:r>
              <a:rPr lang="es-CO" sz="35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debe ordenar los argumentos por relevancia e identificar el tipo de argumento que cada uno es.</a:t>
            </a:r>
            <a:endParaRPr lang="en-CA" sz="35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n-CA" dirty="0"/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F91939B8-CC00-4C16-8FB2-B36D580595F5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9992" y="1589714"/>
            <a:ext cx="3869017" cy="4525962"/>
          </a:xfrm>
        </p:spPr>
      </p:pic>
    </p:spTree>
    <p:extLst>
      <p:ext uri="{BB962C8B-B14F-4D97-AF65-F5344CB8AC3E}">
        <p14:creationId xmlns:p14="http://schemas.microsoft.com/office/powerpoint/2010/main" val="3543550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73AD1-F595-4F6E-83F8-B7A348D39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5616" y="764704"/>
            <a:ext cx="6768752" cy="4680519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Pero no basta con dar tres razones al azar. Siguiendo a Weston, se debe “examinar la cuestión” y verificar que los argumentos sean válidos.</a:t>
            </a:r>
            <a:endParaRPr lang="en-CA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0471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0673AD1-F595-4F6E-83F8-B7A348D39F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764705"/>
            <a:ext cx="7416824" cy="2835746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Para verificar que la tesis funciona y que se tienen argumentos para sustentarla, se lee el mapa </a:t>
            </a:r>
            <a:b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 voz alta, siguiendo esta fórmula:</a:t>
            </a:r>
            <a:endParaRPr lang="en-CA" sz="32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042CFAD-2CAD-4B1B-B7E5-6AE162F04ED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9552" y="4293096"/>
            <a:ext cx="8064896" cy="1392560"/>
          </a:xfrm>
        </p:spPr>
        <p:txBody>
          <a:bodyPr>
            <a:normAutofit/>
          </a:bodyPr>
          <a:lstStyle/>
          <a:p>
            <a:r>
              <a:rPr lang="es-CO" sz="3600" dirty="0"/>
              <a:t>Enunciado de tesis + </a:t>
            </a:r>
            <a:r>
              <a:rPr lang="es-CO" sz="3600" b="1" i="1" dirty="0"/>
              <a:t>porque</a:t>
            </a:r>
            <a:r>
              <a:rPr lang="es-CO" sz="3600" dirty="0"/>
              <a:t> + razón 1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30825109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Arc 13"/>
          <p:cNvSpPr/>
          <p:nvPr/>
        </p:nvSpPr>
        <p:spPr>
          <a:xfrm>
            <a:off x="-3429001" y="1"/>
            <a:ext cx="6858002" cy="6858000"/>
          </a:xfrm>
          <a:prstGeom prst="arc">
            <a:avLst>
              <a:gd name="adj1" fmla="val 16200000"/>
              <a:gd name="adj2" fmla="val 5370932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black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flipH="1">
            <a:off x="3138051" y="1279566"/>
            <a:ext cx="496233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que se ha puesto como razón es un contexto</a:t>
            </a:r>
          </a:p>
        </p:txBody>
      </p:sp>
      <p:sp>
        <p:nvSpPr>
          <p:cNvPr id="9" name="TextBox 8"/>
          <p:cNvSpPr txBox="1"/>
          <p:nvPr/>
        </p:nvSpPr>
        <p:spPr>
          <a:xfrm flipH="1">
            <a:off x="3627910" y="2557483"/>
            <a:ext cx="454448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que se ha puesto como razón no es pertinente</a:t>
            </a:r>
          </a:p>
        </p:txBody>
      </p:sp>
      <p:sp>
        <p:nvSpPr>
          <p:cNvPr id="10" name="TextBox 9"/>
          <p:cNvSpPr txBox="1"/>
          <p:nvPr/>
        </p:nvSpPr>
        <p:spPr>
          <a:xfrm flipH="1">
            <a:off x="3627911" y="3835400"/>
            <a:ext cx="447248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Una de las razones es una repetición de otra</a:t>
            </a:r>
          </a:p>
        </p:txBody>
      </p:sp>
      <p:sp>
        <p:nvSpPr>
          <p:cNvPr id="12" name="TextBox 11"/>
          <p:cNvSpPr txBox="1"/>
          <p:nvPr/>
        </p:nvSpPr>
        <p:spPr>
          <a:xfrm flipH="1">
            <a:off x="3193466" y="5113317"/>
            <a:ext cx="555499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3200" dirty="0">
                <a:solidFill>
                  <a:prstClr val="black">
                    <a:lumMod val="50000"/>
                    <a:lumOff val="50000"/>
                  </a:prst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 que se ha puesto como dato de apoyo es una razón</a:t>
            </a:r>
          </a:p>
        </p:txBody>
      </p:sp>
      <p:sp>
        <p:nvSpPr>
          <p:cNvPr id="15" name="Oval 14"/>
          <p:cNvSpPr/>
          <p:nvPr/>
        </p:nvSpPr>
        <p:spPr>
          <a:xfrm>
            <a:off x="2721676" y="1370363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3220192" y="2638879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3222174" y="3907395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8" name="Oval 17"/>
          <p:cNvSpPr/>
          <p:nvPr/>
        </p:nvSpPr>
        <p:spPr>
          <a:xfrm>
            <a:off x="2733551" y="5175910"/>
            <a:ext cx="311727" cy="311727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chemeClr val="bg1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sp>
        <p:nvSpPr>
          <p:cNvPr id="19" name="Arc 18"/>
          <p:cNvSpPr/>
          <p:nvPr/>
        </p:nvSpPr>
        <p:spPr>
          <a:xfrm>
            <a:off x="-1524000" y="1905000"/>
            <a:ext cx="3048000" cy="3048000"/>
          </a:xfrm>
          <a:prstGeom prst="arc">
            <a:avLst>
              <a:gd name="adj1" fmla="val 16200000"/>
              <a:gd name="adj2" fmla="val 5359794"/>
            </a:avLst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304800" dist="50800" dir="18900000">
              <a:prstClr val="black">
                <a:alpha val="14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prstClr val="white"/>
              </a:solidFill>
            </a:endParaRPr>
          </a:p>
        </p:txBody>
      </p:sp>
      <p:grpSp>
        <p:nvGrpSpPr>
          <p:cNvPr id="2" name="Group 24"/>
          <p:cNvGrpSpPr/>
          <p:nvPr/>
        </p:nvGrpSpPr>
        <p:grpSpPr>
          <a:xfrm rot="5400000">
            <a:off x="-3129150" y="3314700"/>
            <a:ext cx="6246420" cy="228600"/>
            <a:chOff x="-3200400" y="3314700"/>
            <a:chExt cx="6246420" cy="228600"/>
          </a:xfrm>
        </p:grpSpPr>
        <p:sp>
          <p:nvSpPr>
            <p:cNvPr id="13" name="Rounded Rectangle 12"/>
            <p:cNvSpPr/>
            <p:nvPr/>
          </p:nvSpPr>
          <p:spPr>
            <a:xfrm rot="5400000">
              <a:off x="1331520" y="1828800"/>
              <a:ext cx="228600" cy="3200400"/>
            </a:xfrm>
            <a:prstGeom prst="roundRect">
              <a:avLst>
                <a:gd name="adj" fmla="val 35051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prstClr val="white"/>
                </a:solidFill>
              </a:endParaRPr>
            </a:p>
          </p:txBody>
        </p:sp>
        <p:sp>
          <p:nvSpPr>
            <p:cNvPr id="24" name="Rounded Rectangle 23"/>
            <p:cNvSpPr/>
            <p:nvPr/>
          </p:nvSpPr>
          <p:spPr>
            <a:xfrm rot="5400000">
              <a:off x="-1714500" y="1828800"/>
              <a:ext cx="228600" cy="3200400"/>
            </a:xfrm>
            <a:prstGeom prst="roundRect">
              <a:avLst>
                <a:gd name="adj" fmla="val 35051"/>
              </a:avLst>
            </a:prstGeom>
            <a:noFill/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  <a:scene3d>
              <a:camera prst="orthographicFront">
                <a:rot lat="0" lon="0" rev="0"/>
              </a:camera>
              <a:lightRig rig="soft" dir="t">
                <a:rot lat="0" lon="0" rev="0"/>
              </a:lightRig>
            </a:scene3d>
            <a:sp3d prstMaterial="matte">
              <a:bevelT w="63500" h="63500"/>
              <a:contourClr>
                <a:srgbClr val="FFFFFF"/>
              </a:contourClr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>
                <a:solidFill>
                  <a:prstClr val="white"/>
                </a:solidFill>
              </a:endParaRPr>
            </a:p>
          </p:txBody>
        </p:sp>
      </p:grpSp>
      <p:sp>
        <p:nvSpPr>
          <p:cNvPr id="3" name="CuadroTexto 2">
            <a:extLst>
              <a:ext uri="{FF2B5EF4-FFF2-40B4-BE49-F238E27FC236}">
                <a16:creationId xmlns:a16="http://schemas.microsoft.com/office/drawing/2014/main" id="{DBB19AF6-9A83-4CD3-97C9-BC76D7095298}"/>
              </a:ext>
            </a:extLst>
          </p:cNvPr>
          <p:cNvSpPr txBox="1"/>
          <p:nvPr/>
        </p:nvSpPr>
        <p:spPr>
          <a:xfrm>
            <a:off x="395536" y="421957"/>
            <a:ext cx="80924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Es necesario reescribir las razones si…</a:t>
            </a:r>
            <a:endParaRPr lang="en-CA" sz="4000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58069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-7380000">
                                      <p:cBhvr>
                                        <p:cTn id="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"/>
                            </p:stCondLst>
                            <p:childTnLst>
                              <p:par>
                                <p:cTn id="8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1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3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320000">
                                      <p:cBhvr>
                                        <p:cTn id="4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829975"/>
                                      </p:to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301019-3E9D-4B90-B2AE-30A0A03485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Evaluación del mapa</a:t>
            </a:r>
            <a:endParaRPr lang="en-CA" sz="4000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5" name="Marcador de contenido 4">
            <a:extLst>
              <a:ext uri="{FF2B5EF4-FFF2-40B4-BE49-F238E27FC236}">
                <a16:creationId xmlns:a16="http://schemas.microsoft.com/office/drawing/2014/main" id="{725E4CA0-90A0-4B72-94B4-537A9DF0F7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3945" y="1757862"/>
            <a:ext cx="3296110" cy="4210638"/>
          </a:xfrm>
        </p:spPr>
      </p:pic>
    </p:spTree>
    <p:extLst>
      <p:ext uri="{BB962C8B-B14F-4D97-AF65-F5344CB8AC3E}">
        <p14:creationId xmlns:p14="http://schemas.microsoft.com/office/powerpoint/2010/main" val="20873592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1CDA167-667C-4A70-AE50-274DBF7B1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El plan de escritura tiene dos partes</a:t>
            </a:r>
            <a:endParaRPr lang="en-CA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Marcador de contenido 7">
            <a:extLst>
              <a:ext uri="{FF2B5EF4-FFF2-40B4-BE49-F238E27FC236}">
                <a16:creationId xmlns:a16="http://schemas.microsoft.com/office/drawing/2014/main" id="{6196261F-F705-4188-87D4-BC396D60461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4456" y="1600200"/>
            <a:ext cx="3684974" cy="4276078"/>
          </a:xfrm>
        </p:spPr>
      </p:pic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14DE2F83-62E8-47ED-879F-C31A8E82CAC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5576" y="1600200"/>
            <a:ext cx="3863848" cy="4525963"/>
          </a:xfrm>
        </p:spPr>
      </p:pic>
    </p:spTree>
    <p:extLst>
      <p:ext uri="{BB962C8B-B14F-4D97-AF65-F5344CB8AC3E}">
        <p14:creationId xmlns:p14="http://schemas.microsoft.com/office/powerpoint/2010/main" val="359884282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FF18EC9-0C1E-45FF-AC72-F4FC09DD32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Recursos</a:t>
            </a:r>
            <a:endParaRPr lang="en-CA" b="1" dirty="0">
              <a:solidFill>
                <a:schemeClr val="tx1">
                  <a:lumMod val="50000"/>
                  <a:lumOff val="50000"/>
                </a:schemeClr>
              </a:solidFill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068307A-3310-4912-A0D1-2C016720C1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Martínez. M.C. (2015).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argumentación en la enunciación: La construcción del proceso argumentativo en el discurso.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Cali: Universidad del Valle.</a:t>
            </a:r>
          </a:p>
          <a:p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Serafini, M.T. (1992).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Cómo se escribe.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Barcelona: Paidós.</a:t>
            </a:r>
          </a:p>
          <a:p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Weston, A. (2009).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Las claves de la argumentación. </a:t>
            </a: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Bogotá: Planeta.</a:t>
            </a:r>
            <a:endParaRPr lang="en-CA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0389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7544" y="1124744"/>
            <a:ext cx="3826768" cy="5811544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En el plan de escritura: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delimita el tema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define la audiencia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plantea un propósito </a:t>
            </a:r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</p:spTree>
    <p:extLst>
      <p:ext uri="{BB962C8B-B14F-4D97-AF65-F5344CB8AC3E}">
        <p14:creationId xmlns:p14="http://schemas.microsoft.com/office/powerpoint/2010/main" val="2706806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67544" y="2852936"/>
            <a:ext cx="3826768" cy="3435280"/>
          </a:xfrm>
        </p:spPr>
        <p:txBody>
          <a:bodyPr>
            <a:norm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reportan las fuentes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establece la perspectiva discursiva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formula la tesis</a:t>
            </a:r>
            <a:endParaRPr lang="en-CA" sz="1600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</p:spTree>
    <p:extLst>
      <p:ext uri="{BB962C8B-B14F-4D97-AF65-F5344CB8AC3E}">
        <p14:creationId xmlns:p14="http://schemas.microsoft.com/office/powerpoint/2010/main" val="2736539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682752" cy="5184576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El objetivo o propósito del texto se escribe en términos del efecto que se espera de la audiencia: Que conozca, que piense, que se conmueva, que haga algo, que decida.</a:t>
            </a:r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sp>
        <p:nvSpPr>
          <p:cNvPr id="4" name="Flecha: a la derecha 3">
            <a:extLst>
              <a:ext uri="{FF2B5EF4-FFF2-40B4-BE49-F238E27FC236}">
                <a16:creationId xmlns:a16="http://schemas.microsoft.com/office/drawing/2014/main" id="{324FA3FF-BC53-465B-AECC-69EF8795B337}"/>
              </a:ext>
            </a:extLst>
          </p:cNvPr>
          <p:cNvSpPr/>
          <p:nvPr/>
        </p:nvSpPr>
        <p:spPr>
          <a:xfrm>
            <a:off x="3851920" y="2132856"/>
            <a:ext cx="432048" cy="288032"/>
          </a:xfrm>
          <a:prstGeom prst="rightArrow">
            <a:avLst>
              <a:gd name="adj1" fmla="val 50000"/>
              <a:gd name="adj2" fmla="val 50000"/>
            </a:avLst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8395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682752" cy="5184576"/>
          </a:xfrm>
        </p:spPr>
        <p:txBody>
          <a:bodyPr>
            <a:normAutofit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perspectiva discursiva se organiza de acuerdo al propósito. Por ejemplo, si quiero que mi audiencia piense, voy a usar cifras, normativas, información científica, etc.</a:t>
            </a:r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C4367687-C11C-4539-A3B5-2FBCD189B9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284" y="4365104"/>
            <a:ext cx="463336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060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9478A8F9-F70C-410D-8320-3E23C4021E7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0" y="1052736"/>
            <a:ext cx="3682752" cy="5184576"/>
          </a:xfrm>
        </p:spPr>
        <p:txBody>
          <a:bodyPr>
            <a:normAutofit fontScale="92500" lnSpcReduction="10000"/>
          </a:bodyPr>
          <a:lstStyle/>
          <a:p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formula una tesis teniendo en cuenta tres aspectos: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una afirmación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Tiene un punto de vista (una valoración)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32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debatible (defiende una posición que no es común)</a:t>
            </a:r>
          </a:p>
          <a:p>
            <a:endParaRPr lang="en-CA" dirty="0"/>
          </a:p>
        </p:txBody>
      </p:sp>
      <p:pic>
        <p:nvPicPr>
          <p:cNvPr id="6" name="Marcador de contenido 5">
            <a:extLst>
              <a:ext uri="{FF2B5EF4-FFF2-40B4-BE49-F238E27FC236}">
                <a16:creationId xmlns:a16="http://schemas.microsoft.com/office/drawing/2014/main" id="{333D1417-78C0-4A39-A3D8-9CC654303D7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734901"/>
            <a:ext cx="4162830" cy="5388197"/>
          </a:xfr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98C175D2-6BF3-4DB7-9731-994601AFCB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284" y="5457762"/>
            <a:ext cx="463336" cy="347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1239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DF83EA0-C084-497F-B62F-66253690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Enunciados de tesis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D4DB7C-144A-476D-BD3B-4B6E47483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Algunas “entradas” que ayudan a formular tesis son: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necesario…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Se debe…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Hay que…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No se puede decir que…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La mejor manera para (...) es (…)</a:t>
            </a:r>
            <a:endParaRPr lang="en-CA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73434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CDF83EA0-C084-497F-B62F-6625369085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O" sz="40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Enunciados de tesis</a:t>
            </a:r>
            <a:endParaRPr lang="en-CA" sz="4000" b="1" dirty="0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2D4DB7C-144A-476D-BD3B-4B6E47483E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Ejemplos:</a:t>
            </a:r>
          </a:p>
          <a:p>
            <a:pPr marL="0" indent="0">
              <a:buNone/>
            </a:pP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“Los hombres </a:t>
            </a:r>
            <a:r>
              <a:rPr lang="es-CO" i="1" dirty="0">
                <a:solidFill>
                  <a:schemeClr val="accent5">
                    <a:lumMod val="75000"/>
                  </a:schemeClr>
                </a:solidFill>
              </a:rPr>
              <a:t>deben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ser más femeninos.”</a:t>
            </a:r>
          </a:p>
          <a:p>
            <a:pPr marL="0" indent="0">
              <a:buNone/>
            </a:pP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“Las mujeres indígenas </a:t>
            </a:r>
            <a:r>
              <a:rPr lang="es-CO" i="1" dirty="0">
                <a:solidFill>
                  <a:schemeClr val="accent5">
                    <a:lumMod val="75000"/>
                  </a:schemeClr>
                </a:solidFill>
              </a:rPr>
              <a:t>no deben </a:t>
            </a:r>
            <a:r>
              <a:rPr lang="es-CO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tener a sus hijos en hospitales.”</a:t>
            </a:r>
          </a:p>
          <a:p>
            <a:pPr marL="0" indent="0">
              <a:buNone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Cada uno de los enunciados: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una afirmación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Tiene punto de vista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s-CO" dirty="0">
                <a:solidFill>
                  <a:schemeClr val="tx1">
                    <a:lumMod val="50000"/>
                    <a:lumOff val="50000"/>
                  </a:schemeClr>
                </a:solidFill>
              </a:rPr>
              <a:t>Es debatible</a:t>
            </a:r>
          </a:p>
          <a:p>
            <a:pPr marL="0" indent="0">
              <a:buNone/>
            </a:pPr>
            <a:endParaRPr lang="es-CO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319826"/>
      </p:ext>
    </p:extLst>
  </p:cSld>
  <p:clrMapOvr>
    <a:masterClrMapping/>
  </p:clrMapOvr>
</p:sld>
</file>

<file path=ppt/theme/theme1.xml><?xml version="1.0" encoding="utf-8"?>
<a:theme xmlns:a="http://schemas.openxmlformats.org/drawingml/2006/main" name="Animated_pointer_and_light-up_tex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E519BB6-FA83-4C7A-A5C3-FEA49DBE1C3F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Puntero animado y texto iluminado</Template>
  <TotalTime>0</TotalTime>
  <Words>551</Words>
  <Application>Microsoft Macintosh PowerPoint</Application>
  <PresentationFormat>Presentación en pantalla (4:3)</PresentationFormat>
  <Paragraphs>63</Paragraphs>
  <Slides>20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Animated_pointer_and_light-up_text</vt:lpstr>
      <vt:lpstr>Plan de escritura de texto argumentativo</vt:lpstr>
      <vt:lpstr>El plan de escritura tiene dos partes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Enunciados de tesis</vt:lpstr>
      <vt:lpstr>Enunciados de tesis</vt:lpstr>
      <vt:lpstr>Presentación de PowerPoint</vt:lpstr>
      <vt:lpstr>Guía para completar el mapa</vt:lpstr>
      <vt:lpstr>Guía para completar el mapa</vt:lpstr>
      <vt:lpstr>Guía para completar el mapa</vt:lpstr>
      <vt:lpstr>Guía para completar el mapa</vt:lpstr>
      <vt:lpstr>Guía para completar el mapa</vt:lpstr>
      <vt:lpstr>Pero no basta con dar tres razones al azar. Siguiendo a Weston, se debe “examinar la cuestión” y verificar que los argumentos sean válidos.</vt:lpstr>
      <vt:lpstr>Para verificar que la tesis funciona y que se tienen argumentos para sustentarla, se lee el mapa  en voz alta, siguiendo esta fórmula:</vt:lpstr>
      <vt:lpstr>Presentación de PowerPoint</vt:lpstr>
      <vt:lpstr>Evaluación del mapa</vt:lpstr>
      <vt:lpstr>Recursos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2018-03-18T02:33:22Z</dcterms:created>
  <dcterms:modified xsi:type="dcterms:W3CDTF">2023-09-21T20:52:02Z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TC024787149991</vt:lpwstr>
  </property>
</Properties>
</file>