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4" r:id="rId8"/>
    <p:sldId id="287" r:id="rId9"/>
    <p:sldId id="275" r:id="rId10"/>
    <p:sldId id="280" r:id="rId11"/>
    <p:sldId id="285" r:id="rId12"/>
    <p:sldId id="283" r:id="rId13"/>
    <p:sldId id="290" r:id="rId14"/>
    <p:sldId id="289" r:id="rId15"/>
    <p:sldId id="261" r:id="rId16"/>
    <p:sldId id="268" r:id="rId17"/>
    <p:sldId id="278" r:id="rId18"/>
    <p:sldId id="263" r:id="rId19"/>
    <p:sldId id="288" r:id="rId20"/>
    <p:sldId id="286" r:id="rId21"/>
    <p:sldId id="265" r:id="rId22"/>
    <p:sldId id="266" r:id="rId23"/>
    <p:sldId id="267" r:id="rId24"/>
    <p:sldId id="269" r:id="rId25"/>
    <p:sldId id="270" r:id="rId26"/>
    <p:sldId id="284" r:id="rId27"/>
    <p:sldId id="272" r:id="rId28"/>
    <p:sldId id="276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77" y="2564904"/>
            <a:ext cx="6048375" cy="427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Corteza Cerebral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8236" y="6227115"/>
            <a:ext cx="6400800" cy="630885"/>
          </a:xfrm>
        </p:spPr>
        <p:txBody>
          <a:bodyPr/>
          <a:lstStyle/>
          <a:p>
            <a:pPr algn="l"/>
            <a:r>
              <a:rPr lang="es-CO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 D. Villalba M.D. M.Sc.</a:t>
            </a:r>
          </a:p>
        </p:txBody>
      </p:sp>
    </p:spTree>
    <p:extLst>
      <p:ext uri="{BB962C8B-B14F-4D97-AF65-F5344CB8AC3E}">
        <p14:creationId xmlns:p14="http://schemas.microsoft.com/office/powerpoint/2010/main" val="41691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Laminar</a:t>
            </a:r>
          </a:p>
        </p:txBody>
      </p:sp>
      <p:pic>
        <p:nvPicPr>
          <p:cNvPr id="8194" name="Picture 2" descr="http://www.scielo.org.co/img/revistas/rcp/v33s1/v33s1a05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7" y="2132856"/>
            <a:ext cx="76134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588" t="17784" r="27163" b="6580"/>
          <a:stretch/>
        </p:blipFill>
        <p:spPr>
          <a:xfrm>
            <a:off x="761999" y="0"/>
            <a:ext cx="7620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Columnar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7" y="1604963"/>
            <a:ext cx="5815533" cy="49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8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24"/>
            <a:ext cx="9144000" cy="6448752"/>
          </a:xfrm>
        </p:spPr>
      </p:pic>
    </p:spTree>
    <p:extLst>
      <p:ext uri="{BB962C8B-B14F-4D97-AF65-F5344CB8AC3E}">
        <p14:creationId xmlns:p14="http://schemas.microsoft.com/office/powerpoint/2010/main" val="248938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801"/>
            <a:ext cx="9144000" cy="46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Celulares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Picture 24" descr="https://neurophilosophy.files.wordpress.com/2006/08/cajal-chick-cerebellum.jpg?w=700&amp;h=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171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3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Celulares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Células Piramidales</a:t>
            </a:r>
          </a:p>
          <a:p>
            <a:r>
              <a:rPr lang="es-CO" dirty="0"/>
              <a:t>Células Estrelladas </a:t>
            </a:r>
          </a:p>
          <a:p>
            <a:r>
              <a:rPr lang="es-CO" dirty="0"/>
              <a:t>Células Fusiformes </a:t>
            </a:r>
          </a:p>
          <a:p>
            <a:r>
              <a:rPr lang="es-CO" dirty="0"/>
              <a:t>Horizontales de Cajal </a:t>
            </a:r>
          </a:p>
          <a:p>
            <a:r>
              <a:rPr lang="es-CO" dirty="0"/>
              <a:t>Células de Martinotti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075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3571920" y="2579812"/>
            <a:ext cx="8229600" cy="11430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Celulares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984776" cy="639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8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3557171" y="2651820"/>
            <a:ext cx="8229600" cy="11430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Celulares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351" t="17785" r="53150" b="6579"/>
          <a:stretch/>
        </p:blipFill>
        <p:spPr>
          <a:xfrm>
            <a:off x="2094481" y="0"/>
            <a:ext cx="4955038" cy="66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0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s-CO" i="1" dirty="0"/>
                  <a:t>Los hombres deben saber que del cerebro y solo de él vienen las alegrías, las delicias, el placer, la risa y también, el sufrimiento, el dolor y los lamentos </a:t>
                </a:r>
                <a14:m>
                  <m:oMath xmlns:m="http://schemas.openxmlformats.org/officeDocument/2006/math">
                    <m:r>
                      <a:rPr lang="es-CO" i="1" smtClean="0">
                        <a:latin typeface="Cambria Math"/>
                      </a:rPr>
                      <m:t>[</m:t>
                    </m:r>
                    <m:r>
                      <a:rPr lang="es-CO" b="0" i="1" smtClean="0">
                        <a:latin typeface="Cambria Math"/>
                      </a:rPr>
                      <m:t>…</m:t>
                    </m:r>
                    <m:r>
                      <a:rPr lang="es-CO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s-CO" i="1" dirty="0"/>
                  <a:t> Y por el mismo órgano nos volvemos locos y deliramos y el miedo y los terrores nos asaltan. </a:t>
                </a:r>
                <a:br>
                  <a:rPr lang="es-CO" dirty="0"/>
                </a:br>
                <a:r>
                  <a:rPr lang="es-CO" i="1" dirty="0"/>
                  <a:t>Es el máximo poder en el hombre. </a:t>
                </a:r>
                <a:br>
                  <a:rPr lang="es-CO" dirty="0"/>
                </a:br>
                <a:r>
                  <a:rPr lang="es-CO" i="1" dirty="0"/>
                  <a:t>Es nuestro intérprete de aquellas cosas que están en el aire…</a:t>
                </a:r>
                <a:endParaRPr lang="es-CO" dirty="0"/>
              </a:p>
              <a:p>
                <a:pPr marL="0" indent="0" algn="r">
                  <a:buNone/>
                </a:pPr>
                <a:r>
                  <a:rPr lang="es-CO" i="1" dirty="0"/>
                  <a:t>Hipócrates (</a:t>
                </a:r>
                <a:r>
                  <a:rPr lang="it-IT" i="1" dirty="0"/>
                  <a:t>460 - 370 a. C)</a:t>
                </a:r>
                <a:endParaRPr lang="es-CO" i="1" dirty="0"/>
              </a:p>
            </p:txBody>
          </p:sp>
        </mc:Choice>
        <mc:Fallback xmlns="">
          <p:sp>
            <p:nvSpPr>
              <p:cNvPr id="4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4525963"/>
              </a:xfrm>
              <a:blipFill rotWithShape="1">
                <a:blip r:embed="rId2"/>
                <a:stretch>
                  <a:fillRect l="-1259" t="-1750" r="-2222" b="-1628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767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188" t="16383" r="20076" b="6580"/>
          <a:stretch/>
        </p:blipFill>
        <p:spPr>
          <a:xfrm>
            <a:off x="1403648" y="141086"/>
            <a:ext cx="6336704" cy="65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1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832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-1112168" y="5415359"/>
            <a:ext cx="7772400" cy="1470025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Aferencias y Eferencias </a:t>
            </a:r>
          </a:p>
        </p:txBody>
      </p:sp>
    </p:spTree>
    <p:extLst>
      <p:ext uri="{BB962C8B-B14F-4D97-AF65-F5344CB8AC3E}">
        <p14:creationId xmlns:p14="http://schemas.microsoft.com/office/powerpoint/2010/main" val="150751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688" y="1600200"/>
            <a:ext cx="8686800" cy="4525963"/>
          </a:xfrm>
        </p:spPr>
        <p:txBody>
          <a:bodyPr/>
          <a:lstStyle/>
          <a:p>
            <a:r>
              <a:rPr lang="es-CO" dirty="0"/>
              <a:t>Estructuras Subcorticales – Tálamo</a:t>
            </a:r>
          </a:p>
          <a:p>
            <a:r>
              <a:rPr lang="es-CO" dirty="0"/>
              <a:t>Otras áreas corticales – Fibras Asociativas</a:t>
            </a:r>
          </a:p>
          <a:p>
            <a:r>
              <a:rPr lang="es-CO" dirty="0"/>
              <a:t>Áreas Corticales H. Opuesto – Fibras Comisurales</a:t>
            </a:r>
          </a:p>
          <a:p>
            <a:r>
              <a:rPr lang="es-CO" dirty="0"/>
              <a:t>Fibras del Tallo Cerebral </a:t>
            </a:r>
          </a:p>
        </p:txBody>
      </p:sp>
    </p:spTree>
    <p:extLst>
      <p:ext uri="{BB962C8B-B14F-4D97-AF65-F5344CB8AC3E}">
        <p14:creationId xmlns:p14="http://schemas.microsoft.com/office/powerpoint/2010/main" val="207470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Aferencias Talámicas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Específicas 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Inespecíficas </a:t>
            </a:r>
          </a:p>
        </p:txBody>
      </p:sp>
    </p:spTree>
    <p:extLst>
      <p:ext uri="{BB962C8B-B14F-4D97-AF65-F5344CB8AC3E}">
        <p14:creationId xmlns:p14="http://schemas.microsoft.com/office/powerpoint/2010/main" val="410757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3543300" y="2651820"/>
            <a:ext cx="8229600" cy="11430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Aferencias Talámicas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464496" cy="68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4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884" y="188640"/>
            <a:ext cx="8229600" cy="11430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Aferencias Talámicas </a:t>
            </a:r>
          </a:p>
        </p:txBody>
      </p:sp>
      <p:pic>
        <p:nvPicPr>
          <p:cNvPr id="2050" name="Picture 2" descr="http://www.ib.cnea.gov.ar/%7Eredneu/2013/BOOKS/Principles%20of%20Neural%20Science%20-%20Kandel/gateway.ut.ovid.com/fulltextservice/ct%7B06b9ee1beed594190674f1983457a7dd32af6a0d5a4c9892%7E33/da5c27ff10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25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48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338" t="17785" r="16926" b="7980"/>
          <a:stretch/>
        </p:blipFill>
        <p:spPr>
          <a:xfrm>
            <a:off x="1187624" y="130482"/>
            <a:ext cx="6597036" cy="659703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 rot="16200000">
            <a:off x="-3558079" y="2723828"/>
            <a:ext cx="8229600" cy="11430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Eferencias</a:t>
            </a:r>
          </a:p>
        </p:txBody>
      </p:sp>
    </p:spTree>
    <p:extLst>
      <p:ext uri="{BB962C8B-B14F-4D97-AF65-F5344CB8AC3E}">
        <p14:creationId xmlns:p14="http://schemas.microsoft.com/office/powerpoint/2010/main" val="2113929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Neurotransmisores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Intrínsecos: Glutamato, GABA</a:t>
            </a:r>
          </a:p>
          <a:p>
            <a:r>
              <a:rPr lang="es-CO" dirty="0"/>
              <a:t>Extrínsecos: Norepinefrina, Serotonina, Dopamina. </a:t>
            </a:r>
          </a:p>
        </p:txBody>
      </p:sp>
    </p:spTree>
    <p:extLst>
      <p:ext uri="{BB962C8B-B14F-4D97-AF65-F5344CB8AC3E}">
        <p14:creationId xmlns:p14="http://schemas.microsoft.com/office/powerpoint/2010/main" val="275372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sicogeeks.files.wordpress.com/2010/09/pipa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2392"/>
            <a:ext cx="6624736" cy="53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1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at-when-how.com/wp-content/uploads/2012/04/tmp3645_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 bwMode="auto">
          <a:xfrm>
            <a:off x="1259632" y="550892"/>
            <a:ext cx="6696744" cy="59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9/9a/Brainmaps-macaque-hippoca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96125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5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1653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4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474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Laminar</a:t>
            </a:r>
          </a:p>
        </p:txBody>
      </p:sp>
      <p:pic>
        <p:nvPicPr>
          <p:cNvPr id="3074" name="Picture 2" descr="https://classconnection.s3.amazonaws.com/247/flashcards/1140247/png/113319281429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73003"/>
            <a:ext cx="5040560" cy="54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7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653401" cy="55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2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Laminar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556792"/>
            <a:ext cx="71532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74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145</Words>
  <Application>Microsoft Office PowerPoint</Application>
  <PresentationFormat>Presentación en pantalla (4:3)</PresentationFormat>
  <Paragraphs>34</Paragraphs>
  <Slides>28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Tema de Office</vt:lpstr>
      <vt:lpstr>Corteza Cerebral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Organización Laminar</vt:lpstr>
      <vt:lpstr>Presentación de PowerPoint</vt:lpstr>
      <vt:lpstr>Organización Laminar</vt:lpstr>
      <vt:lpstr>Organización Laminar</vt:lpstr>
      <vt:lpstr>Presentación de PowerPoint</vt:lpstr>
      <vt:lpstr>Organización Columnar</vt:lpstr>
      <vt:lpstr>Presentación de PowerPoint</vt:lpstr>
      <vt:lpstr>Presentación de PowerPoint</vt:lpstr>
      <vt:lpstr>Tipos Celulares </vt:lpstr>
      <vt:lpstr>Tipos Celulares </vt:lpstr>
      <vt:lpstr>Tipos Celulares </vt:lpstr>
      <vt:lpstr>Tipos Celulares </vt:lpstr>
      <vt:lpstr>Presentación de PowerPoint</vt:lpstr>
      <vt:lpstr>Presentación de PowerPoint</vt:lpstr>
      <vt:lpstr>Aferencias y Eferencias </vt:lpstr>
      <vt:lpstr>Aferencias</vt:lpstr>
      <vt:lpstr>Aferencias Talámicas </vt:lpstr>
      <vt:lpstr>Aferencias Talámicas </vt:lpstr>
      <vt:lpstr>Aferencias Talámicas </vt:lpstr>
      <vt:lpstr>Eferencias</vt:lpstr>
      <vt:lpstr>Neurotransmisores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Corteza Cerebral</dc:title>
  <dc:creator>Chié</dc:creator>
  <cp:lastModifiedBy>Nelson David Villalba</cp:lastModifiedBy>
  <cp:revision>23</cp:revision>
  <dcterms:created xsi:type="dcterms:W3CDTF">2015-12-10T03:43:02Z</dcterms:created>
  <dcterms:modified xsi:type="dcterms:W3CDTF">2017-02-06T17:32:48Z</dcterms:modified>
</cp:coreProperties>
</file>