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342" r:id="rId9"/>
    <p:sldId id="343" r:id="rId10"/>
    <p:sldId id="344" r:id="rId11"/>
    <p:sldId id="345" r:id="rId12"/>
    <p:sldId id="346" r:id="rId13"/>
    <p:sldId id="288" r:id="rId14"/>
    <p:sldId id="289" r:id="rId15"/>
    <p:sldId id="290" r:id="rId16"/>
    <p:sldId id="291" r:id="rId17"/>
    <p:sldId id="264" r:id="rId18"/>
    <p:sldId id="267" r:id="rId19"/>
    <p:sldId id="268" r:id="rId20"/>
    <p:sldId id="269" r:id="rId21"/>
    <p:sldId id="317" r:id="rId22"/>
    <p:sldId id="318" r:id="rId23"/>
    <p:sldId id="319" r:id="rId24"/>
    <p:sldId id="274" r:id="rId25"/>
    <p:sldId id="307" r:id="rId26"/>
    <p:sldId id="308" r:id="rId27"/>
    <p:sldId id="310" r:id="rId28"/>
    <p:sldId id="348" r:id="rId29"/>
    <p:sldId id="309" r:id="rId30"/>
    <p:sldId id="275" r:id="rId31"/>
    <p:sldId id="320" r:id="rId32"/>
    <p:sldId id="321" r:id="rId33"/>
    <p:sldId id="322" r:id="rId34"/>
    <p:sldId id="301" r:id="rId35"/>
    <p:sldId id="347" r:id="rId36"/>
    <p:sldId id="305" r:id="rId37"/>
    <p:sldId id="306" r:id="rId38"/>
    <p:sldId id="339" r:id="rId39"/>
    <p:sldId id="340" r:id="rId40"/>
    <p:sldId id="341" r:id="rId41"/>
    <p:sldId id="349" r:id="rId42"/>
    <p:sldId id="276" r:id="rId43"/>
    <p:sldId id="278" r:id="rId44"/>
    <p:sldId id="277" r:id="rId45"/>
    <p:sldId id="279" r:id="rId46"/>
    <p:sldId id="280" r:id="rId47"/>
    <p:sldId id="281" r:id="rId48"/>
    <p:sldId id="324" r:id="rId49"/>
    <p:sldId id="325" r:id="rId50"/>
    <p:sldId id="326" r:id="rId51"/>
    <p:sldId id="327" r:id="rId52"/>
    <p:sldId id="300" r:id="rId53"/>
    <p:sldId id="311" r:id="rId54"/>
    <p:sldId id="312" r:id="rId55"/>
    <p:sldId id="313" r:id="rId56"/>
    <p:sldId id="315" r:id="rId57"/>
    <p:sldId id="323" r:id="rId5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>
        <p:scale>
          <a:sx n="60" d="100"/>
          <a:sy n="60" d="100"/>
        </p:scale>
        <p:origin x="1140" y="3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BE7-05FD-4573-807E-E39983A4291F}" type="datetimeFigureOut">
              <a:rPr lang="es-CO" smtClean="0"/>
              <a:t>15/02/2017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0698-13BD-4F7D-97DF-3CFD9F9E1B1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61100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BE7-05FD-4573-807E-E39983A4291F}" type="datetimeFigureOut">
              <a:rPr lang="es-CO" smtClean="0"/>
              <a:t>15/02/2017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0698-13BD-4F7D-97DF-3CFD9F9E1B1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86836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BE7-05FD-4573-807E-E39983A4291F}" type="datetimeFigureOut">
              <a:rPr lang="es-CO" smtClean="0"/>
              <a:t>15/02/2017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0698-13BD-4F7D-97DF-3CFD9F9E1B1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54972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CF4789A9-5F93-4FCE-B6A5-BDB054AFBD68}" type="slidenum">
              <a:rPr lang="en-US" altLang="es-CO"/>
              <a:pPr/>
              <a:t>‹Nº›</a:t>
            </a:fld>
            <a:endParaRPr lang="en-US" altLang="es-CO"/>
          </a:p>
        </p:txBody>
      </p:sp>
    </p:spTree>
    <p:extLst>
      <p:ext uri="{BB962C8B-B14F-4D97-AF65-F5344CB8AC3E}">
        <p14:creationId xmlns:p14="http://schemas.microsoft.com/office/powerpoint/2010/main" val="2792479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BE7-05FD-4573-807E-E39983A4291F}" type="datetimeFigureOut">
              <a:rPr lang="es-CO" smtClean="0"/>
              <a:t>15/02/2017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0698-13BD-4F7D-97DF-3CFD9F9E1B1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57676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BE7-05FD-4573-807E-E39983A4291F}" type="datetimeFigureOut">
              <a:rPr lang="es-CO" smtClean="0"/>
              <a:t>15/02/2017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0698-13BD-4F7D-97DF-3CFD9F9E1B1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16431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BE7-05FD-4573-807E-E39983A4291F}" type="datetimeFigureOut">
              <a:rPr lang="es-CO" smtClean="0"/>
              <a:t>15/02/2017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0698-13BD-4F7D-97DF-3CFD9F9E1B1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088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BE7-05FD-4573-807E-E39983A4291F}" type="datetimeFigureOut">
              <a:rPr lang="es-CO" smtClean="0"/>
              <a:t>15/02/2017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0698-13BD-4F7D-97DF-3CFD9F9E1B1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2266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BE7-05FD-4573-807E-E39983A4291F}" type="datetimeFigureOut">
              <a:rPr lang="es-CO" smtClean="0"/>
              <a:t>15/02/2017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0698-13BD-4F7D-97DF-3CFD9F9E1B1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18710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BE7-05FD-4573-807E-E39983A4291F}" type="datetimeFigureOut">
              <a:rPr lang="es-CO" smtClean="0"/>
              <a:t>15/02/2017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0698-13BD-4F7D-97DF-3CFD9F9E1B1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17003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BE7-05FD-4573-807E-E39983A4291F}" type="datetimeFigureOut">
              <a:rPr lang="es-CO" smtClean="0"/>
              <a:t>15/02/2017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0698-13BD-4F7D-97DF-3CFD9F9E1B1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12811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BE7-05FD-4573-807E-E39983A4291F}" type="datetimeFigureOut">
              <a:rPr lang="es-CO" smtClean="0"/>
              <a:t>15/02/2017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0698-13BD-4F7D-97DF-3CFD9F9E1B1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51492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6ABE7-05FD-4573-807E-E39983A4291F}" type="datetimeFigureOut">
              <a:rPr lang="es-CO" smtClean="0"/>
              <a:t>15/02/2017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D0698-13BD-4F7D-97DF-3CFD9F9E1B1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38112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mdb.com/rg/name-headshot/top_center/gallery/mptv/1138/Mptv/1138/1545-0001.jpg?path=pgallery&amp;path_key=Hepburn,%20Katharine" TargetMode="External"/><Relationship Id="rId3" Type="http://schemas.openxmlformats.org/officeDocument/2006/relationships/image" Target="../media/image49.jpeg"/><Relationship Id="rId7" Type="http://schemas.openxmlformats.org/officeDocument/2006/relationships/image" Target="../media/image5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en.wikipedia.org/wiki/Image:Janet_Reno-us-Portrait.jpg" TargetMode="External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Núcleos de la Base 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s-CO" i="1" dirty="0"/>
              <a:t>Nelson D. Villalba M.D.</a:t>
            </a:r>
          </a:p>
        </p:txBody>
      </p:sp>
    </p:spTree>
    <p:extLst>
      <p:ext uri="{BB962C8B-B14F-4D97-AF65-F5344CB8AC3E}">
        <p14:creationId xmlns:p14="http://schemas.microsoft.com/office/powerpoint/2010/main" val="343861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7082" t="17832" r="14566" b="5359"/>
          <a:stretch/>
        </p:blipFill>
        <p:spPr>
          <a:xfrm>
            <a:off x="2496000" y="5778"/>
            <a:ext cx="7672146" cy="685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78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3829" t="18513" r="38189" b="9274"/>
          <a:stretch/>
        </p:blipFill>
        <p:spPr>
          <a:xfrm>
            <a:off x="2271000" y="6284"/>
            <a:ext cx="8111404" cy="686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10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4936" t="18488" r="38928" b="6015"/>
          <a:stretch/>
        </p:blipFill>
        <p:spPr>
          <a:xfrm>
            <a:off x="2406000" y="8242"/>
            <a:ext cx="7470000" cy="68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01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72" name="Group 8"/>
          <p:cNvGrpSpPr>
            <a:grpSpLocks/>
          </p:cNvGrpSpPr>
          <p:nvPr/>
        </p:nvGrpSpPr>
        <p:grpSpPr bwMode="auto">
          <a:xfrm>
            <a:off x="2209801" y="228600"/>
            <a:ext cx="7808913" cy="6400800"/>
            <a:chOff x="432" y="144"/>
            <a:chExt cx="4919" cy="4032"/>
          </a:xfrm>
        </p:grpSpPr>
        <p:pic>
          <p:nvPicPr>
            <p:cNvPr id="36866" name="Picture 2" descr="PN0116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405"/>
              <a:ext cx="4919" cy="377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36867" name="Rectangle 3"/>
            <p:cNvSpPr>
              <a:spLocks noChangeArrowheads="1"/>
            </p:cNvSpPr>
            <p:nvPr/>
          </p:nvSpPr>
          <p:spPr bwMode="auto">
            <a:xfrm>
              <a:off x="864" y="144"/>
              <a:ext cx="1296" cy="10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36868" name="Rectangle 4"/>
            <p:cNvSpPr>
              <a:spLocks noChangeArrowheads="1"/>
            </p:cNvSpPr>
            <p:nvPr/>
          </p:nvSpPr>
          <p:spPr bwMode="auto">
            <a:xfrm>
              <a:off x="3111" y="144"/>
              <a:ext cx="1296" cy="10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</p:grpSp>
      <p:grpSp>
        <p:nvGrpSpPr>
          <p:cNvPr id="36899" name="Group 35"/>
          <p:cNvGrpSpPr>
            <a:grpSpLocks/>
          </p:cNvGrpSpPr>
          <p:nvPr/>
        </p:nvGrpSpPr>
        <p:grpSpPr bwMode="auto">
          <a:xfrm>
            <a:off x="1981200" y="76200"/>
            <a:ext cx="2819400" cy="2205038"/>
            <a:chOff x="288" y="48"/>
            <a:chExt cx="1776" cy="1389"/>
          </a:xfrm>
        </p:grpSpPr>
        <p:pic>
          <p:nvPicPr>
            <p:cNvPr id="36869" name="Picture 5" descr="PN0116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69"/>
              <a:ext cx="1776" cy="1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874" name="Rectangle 10"/>
            <p:cNvSpPr>
              <a:spLocks noChangeArrowheads="1"/>
            </p:cNvSpPr>
            <p:nvPr/>
          </p:nvSpPr>
          <p:spPr bwMode="auto">
            <a:xfrm>
              <a:off x="288" y="48"/>
              <a:ext cx="288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36880" name="Rectangle 16"/>
            <p:cNvSpPr>
              <a:spLocks noChangeArrowheads="1"/>
            </p:cNvSpPr>
            <p:nvPr/>
          </p:nvSpPr>
          <p:spPr bwMode="auto">
            <a:xfrm>
              <a:off x="1536" y="1353"/>
              <a:ext cx="528" cy="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</p:grpSp>
      <p:grpSp>
        <p:nvGrpSpPr>
          <p:cNvPr id="36898" name="Group 34"/>
          <p:cNvGrpSpPr>
            <a:grpSpLocks/>
          </p:cNvGrpSpPr>
          <p:nvPr/>
        </p:nvGrpSpPr>
        <p:grpSpPr bwMode="auto">
          <a:xfrm>
            <a:off x="6705600" y="44450"/>
            <a:ext cx="2743200" cy="2165350"/>
            <a:chOff x="3264" y="0"/>
            <a:chExt cx="1728" cy="1364"/>
          </a:xfrm>
        </p:grpSpPr>
        <p:grpSp>
          <p:nvGrpSpPr>
            <p:cNvPr id="36878" name="Group 14"/>
            <p:cNvGrpSpPr>
              <a:grpSpLocks/>
            </p:cNvGrpSpPr>
            <p:nvPr/>
          </p:nvGrpSpPr>
          <p:grpSpPr bwMode="auto">
            <a:xfrm>
              <a:off x="3264" y="0"/>
              <a:ext cx="1728" cy="1325"/>
              <a:chOff x="3264" y="0"/>
              <a:chExt cx="1728" cy="1325"/>
            </a:xfrm>
          </p:grpSpPr>
          <p:pic>
            <p:nvPicPr>
              <p:cNvPr id="36870" name="Picture 6" descr="PN0116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4" y="0"/>
                <a:ext cx="1728" cy="13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875" name="Rectangle 11"/>
              <p:cNvSpPr>
                <a:spLocks noChangeArrowheads="1"/>
              </p:cNvSpPr>
              <p:nvPr/>
            </p:nvSpPr>
            <p:spPr bwMode="auto">
              <a:xfrm>
                <a:off x="3264" y="9"/>
                <a:ext cx="192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CO"/>
              </a:p>
            </p:txBody>
          </p:sp>
        </p:grpSp>
        <p:sp>
          <p:nvSpPr>
            <p:cNvPr id="36897" name="Rectangle 33"/>
            <p:cNvSpPr>
              <a:spLocks noChangeArrowheads="1"/>
            </p:cNvSpPr>
            <p:nvPr/>
          </p:nvSpPr>
          <p:spPr bwMode="auto">
            <a:xfrm>
              <a:off x="4464" y="1280"/>
              <a:ext cx="528" cy="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</p:grpSp>
      <p:sp>
        <p:nvSpPr>
          <p:cNvPr id="36900" name="Text Box 36"/>
          <p:cNvSpPr txBox="1">
            <a:spLocks noChangeArrowheads="1"/>
          </p:cNvSpPr>
          <p:nvPr/>
        </p:nvSpPr>
        <p:spPr bwMode="auto">
          <a:xfrm>
            <a:off x="1828800" y="6048376"/>
            <a:ext cx="2514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s-CO" sz="1600">
                <a:latin typeface="Arial" panose="020B0604020202020204" pitchFamily="34" charset="0"/>
              </a:rPr>
              <a:t>From </a:t>
            </a:r>
            <a:r>
              <a:rPr lang="en-US" altLang="es-CO" sz="1600" i="1">
                <a:latin typeface="Arial" panose="020B0604020202020204" pitchFamily="34" charset="0"/>
              </a:rPr>
              <a:t>Neuroscience</a:t>
            </a:r>
            <a:r>
              <a:rPr lang="en-US" altLang="es-CO" sz="1600">
                <a:latin typeface="Arial" panose="020B0604020202020204" pitchFamily="34" charset="0"/>
              </a:rPr>
              <a:t>, Purves et al. eds., 2001</a:t>
            </a:r>
          </a:p>
        </p:txBody>
      </p:sp>
    </p:spTree>
    <p:extLst>
      <p:ext uri="{BB962C8B-B14F-4D97-AF65-F5344CB8AC3E}">
        <p14:creationId xmlns:p14="http://schemas.microsoft.com/office/powerpoint/2010/main" val="420412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PN011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57201"/>
            <a:ext cx="7808913" cy="598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1981200" y="304800"/>
            <a:ext cx="838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34820" name="Oval 4"/>
          <p:cNvSpPr>
            <a:spLocks noChangeArrowheads="1"/>
          </p:cNvSpPr>
          <p:nvPr/>
        </p:nvSpPr>
        <p:spPr bwMode="auto">
          <a:xfrm>
            <a:off x="2057400" y="1371600"/>
            <a:ext cx="2514600" cy="2133600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69790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4" name="Group 4"/>
          <p:cNvGrpSpPr>
            <a:grpSpLocks/>
          </p:cNvGrpSpPr>
          <p:nvPr/>
        </p:nvGrpSpPr>
        <p:grpSpPr bwMode="auto">
          <a:xfrm>
            <a:off x="1981201" y="304801"/>
            <a:ext cx="8018463" cy="5986463"/>
            <a:chOff x="288" y="192"/>
            <a:chExt cx="5051" cy="3771"/>
          </a:xfrm>
        </p:grpSpPr>
        <p:pic>
          <p:nvPicPr>
            <p:cNvPr id="35842" name="Picture 2" descr="PN0116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" y="192"/>
              <a:ext cx="4919" cy="3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843" name="Rectangle 3"/>
            <p:cNvSpPr>
              <a:spLocks noChangeArrowheads="1"/>
            </p:cNvSpPr>
            <p:nvPr/>
          </p:nvSpPr>
          <p:spPr bwMode="auto">
            <a:xfrm>
              <a:off x="288" y="240"/>
              <a:ext cx="528" cy="3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</p:grpSp>
      <p:sp>
        <p:nvSpPr>
          <p:cNvPr id="35845" name="Oval 5"/>
          <p:cNvSpPr>
            <a:spLocks noChangeArrowheads="1"/>
          </p:cNvSpPr>
          <p:nvPr/>
        </p:nvSpPr>
        <p:spPr bwMode="auto">
          <a:xfrm>
            <a:off x="6858000" y="152400"/>
            <a:ext cx="3429000" cy="2133600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35846" name="Oval 6"/>
          <p:cNvSpPr>
            <a:spLocks noChangeArrowheads="1"/>
          </p:cNvSpPr>
          <p:nvPr/>
        </p:nvSpPr>
        <p:spPr bwMode="auto">
          <a:xfrm flipV="1">
            <a:off x="1973263" y="3649663"/>
            <a:ext cx="1219200" cy="914400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56874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42" name="Group 2"/>
          <p:cNvGrpSpPr>
            <a:grpSpLocks/>
          </p:cNvGrpSpPr>
          <p:nvPr/>
        </p:nvGrpSpPr>
        <p:grpSpPr bwMode="auto">
          <a:xfrm>
            <a:off x="1981200" y="-76200"/>
            <a:ext cx="8229600" cy="6705600"/>
            <a:chOff x="336" y="144"/>
            <a:chExt cx="4919" cy="3915"/>
          </a:xfrm>
        </p:grpSpPr>
        <p:pic>
          <p:nvPicPr>
            <p:cNvPr id="266243" name="Picture 3" descr="PN180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288"/>
              <a:ext cx="4919" cy="3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6244" name="Rectangle 4"/>
            <p:cNvSpPr>
              <a:spLocks noChangeArrowheads="1"/>
            </p:cNvSpPr>
            <p:nvPr/>
          </p:nvSpPr>
          <p:spPr bwMode="auto">
            <a:xfrm>
              <a:off x="1248" y="144"/>
              <a:ext cx="432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</p:grpSp>
      <p:sp>
        <p:nvSpPr>
          <p:cNvPr id="266245" name="Text Box 5"/>
          <p:cNvSpPr txBox="1">
            <a:spLocks noChangeArrowheads="1"/>
          </p:cNvSpPr>
          <p:nvPr/>
        </p:nvSpPr>
        <p:spPr bwMode="auto">
          <a:xfrm>
            <a:off x="3429001" y="381000"/>
            <a:ext cx="1282723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2000">
                <a:latin typeface="Arial" panose="020B0604020202020204" pitchFamily="34" charset="0"/>
              </a:rPr>
              <a:t>Forebrain</a:t>
            </a:r>
          </a:p>
        </p:txBody>
      </p:sp>
      <p:sp>
        <p:nvSpPr>
          <p:cNvPr id="266246" name="Text Box 6"/>
          <p:cNvSpPr txBox="1">
            <a:spLocks noChangeArrowheads="1"/>
          </p:cNvSpPr>
          <p:nvPr/>
        </p:nvSpPr>
        <p:spPr bwMode="auto">
          <a:xfrm>
            <a:off x="3352800" y="4845050"/>
            <a:ext cx="1168910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2000">
                <a:latin typeface="Arial" panose="020B0604020202020204" pitchFamily="34" charset="0"/>
              </a:rPr>
              <a:t>Midbrain</a:t>
            </a:r>
          </a:p>
        </p:txBody>
      </p:sp>
    </p:spTree>
    <p:extLst>
      <p:ext uri="{BB962C8B-B14F-4D97-AF65-F5344CB8AC3E}">
        <p14:creationId xmlns:p14="http://schemas.microsoft.com/office/powerpoint/2010/main" val="1539984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Núcleo Caudado </a:t>
            </a:r>
          </a:p>
        </p:txBody>
      </p:sp>
      <p:pic>
        <p:nvPicPr>
          <p:cNvPr id="4" name="Picture 5" descr="18 014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3" t="55853" r="5945" b="19914"/>
          <a:stretch>
            <a:fillRect/>
          </a:stretch>
        </p:blipFill>
        <p:spPr bwMode="auto">
          <a:xfrm>
            <a:off x="1404915" y="1690688"/>
            <a:ext cx="9382170" cy="438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803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16200000">
            <a:off x="-4801877" y="2742753"/>
            <a:ext cx="10515600" cy="1325563"/>
          </a:xfrm>
        </p:spPr>
        <p:txBody>
          <a:bodyPr/>
          <a:lstStyle/>
          <a:p>
            <a:pPr algn="ctr"/>
            <a:r>
              <a:rPr lang="es-C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Núcleo Caudado</a:t>
            </a:r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05" y="0"/>
            <a:ext cx="9712246" cy="647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521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426000" y="16477"/>
            <a:ext cx="10533376" cy="6858000"/>
            <a:chOff x="342662" y="596685"/>
            <a:chExt cx="8244917" cy="5496611"/>
          </a:xfrm>
        </p:grpSpPr>
        <p:pic>
          <p:nvPicPr>
            <p:cNvPr id="5" name="Picture 2" descr="C:\Users\Martha Isabel\Documents\sistema nervioso\IMG_1164g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662" y="596685"/>
              <a:ext cx="8244917" cy="5496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1 CuadroTexto"/>
            <p:cNvSpPr txBox="1"/>
            <p:nvPr/>
          </p:nvSpPr>
          <p:spPr>
            <a:xfrm>
              <a:off x="4570784" y="3094922"/>
              <a:ext cx="3481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200" b="1" dirty="0"/>
                <a:t>CC</a:t>
              </a:r>
            </a:p>
          </p:txBody>
        </p:sp>
        <p:sp>
          <p:nvSpPr>
            <p:cNvPr id="7" name="2 CuadroTexto"/>
            <p:cNvSpPr txBox="1"/>
            <p:nvPr/>
          </p:nvSpPr>
          <p:spPr>
            <a:xfrm>
              <a:off x="4788556" y="3233421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200" b="1" dirty="0">
                  <a:solidFill>
                    <a:schemeClr val="bg1"/>
                  </a:solidFill>
                </a:rPr>
                <a:t>VL</a:t>
              </a:r>
            </a:p>
          </p:txBody>
        </p:sp>
        <p:sp>
          <p:nvSpPr>
            <p:cNvPr id="8" name="3 CuadroTexto"/>
            <p:cNvSpPr txBox="1"/>
            <p:nvPr/>
          </p:nvSpPr>
          <p:spPr>
            <a:xfrm>
              <a:off x="5057261" y="3238557"/>
              <a:ext cx="3674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200" b="1" dirty="0"/>
                <a:t>NC</a:t>
              </a:r>
            </a:p>
          </p:txBody>
        </p:sp>
        <p:sp>
          <p:nvSpPr>
            <p:cNvPr id="9" name="4 CuadroTexto"/>
            <p:cNvSpPr txBox="1"/>
            <p:nvPr/>
          </p:nvSpPr>
          <p:spPr>
            <a:xfrm>
              <a:off x="5270620" y="3365641"/>
              <a:ext cx="3080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200" b="1" dirty="0"/>
                <a:t>CI</a:t>
              </a:r>
            </a:p>
          </p:txBody>
        </p:sp>
        <p:sp>
          <p:nvSpPr>
            <p:cNvPr id="10" name="5 CuadroTexto"/>
            <p:cNvSpPr txBox="1"/>
            <p:nvPr/>
          </p:nvSpPr>
          <p:spPr>
            <a:xfrm>
              <a:off x="5646170" y="3556895"/>
              <a:ext cx="2664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200" b="1" dirty="0"/>
                <a:t>P</a:t>
              </a:r>
            </a:p>
          </p:txBody>
        </p:sp>
        <p:sp>
          <p:nvSpPr>
            <p:cNvPr id="11" name="6 CuadroTexto"/>
            <p:cNvSpPr txBox="1"/>
            <p:nvPr/>
          </p:nvSpPr>
          <p:spPr>
            <a:xfrm>
              <a:off x="5357217" y="3642640"/>
              <a:ext cx="22150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00" b="1" dirty="0"/>
                <a:t>GPE</a:t>
              </a:r>
            </a:p>
          </p:txBody>
        </p:sp>
        <p:sp>
          <p:nvSpPr>
            <p:cNvPr id="12" name="7 CuadroTexto"/>
            <p:cNvSpPr txBox="1"/>
            <p:nvPr/>
          </p:nvSpPr>
          <p:spPr>
            <a:xfrm>
              <a:off x="5169701" y="3696176"/>
              <a:ext cx="18370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00" b="1" dirty="0"/>
                <a:t>GPI</a:t>
              </a:r>
            </a:p>
          </p:txBody>
        </p:sp>
        <p:sp>
          <p:nvSpPr>
            <p:cNvPr id="13" name="8 CuadroTexto"/>
            <p:cNvSpPr txBox="1"/>
            <p:nvPr/>
          </p:nvSpPr>
          <p:spPr>
            <a:xfrm>
              <a:off x="5856753" y="3371920"/>
              <a:ext cx="25199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000" b="1" dirty="0"/>
                <a:t>C</a:t>
              </a:r>
            </a:p>
          </p:txBody>
        </p:sp>
        <p:sp>
          <p:nvSpPr>
            <p:cNvPr id="14" name="9 CuadroTexto"/>
            <p:cNvSpPr txBox="1"/>
            <p:nvPr/>
          </p:nvSpPr>
          <p:spPr>
            <a:xfrm>
              <a:off x="5856753" y="3618141"/>
              <a:ext cx="18570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00" b="1" dirty="0"/>
                <a:t>CEX</a:t>
              </a:r>
            </a:p>
          </p:txBody>
        </p:sp>
        <p:sp>
          <p:nvSpPr>
            <p:cNvPr id="15" name="10 CuadroTexto"/>
            <p:cNvSpPr txBox="1"/>
            <p:nvPr/>
          </p:nvSpPr>
          <p:spPr>
            <a:xfrm>
              <a:off x="6014087" y="3648652"/>
              <a:ext cx="18931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00" b="1" dirty="0"/>
                <a:t>CET</a:t>
              </a:r>
            </a:p>
          </p:txBody>
        </p:sp>
        <p:sp>
          <p:nvSpPr>
            <p:cNvPr id="16" name="11 CuadroTexto"/>
            <p:cNvSpPr txBox="1"/>
            <p:nvPr/>
          </p:nvSpPr>
          <p:spPr>
            <a:xfrm>
              <a:off x="6257696" y="3631149"/>
              <a:ext cx="2183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000" b="1" dirty="0"/>
                <a:t>I</a:t>
              </a:r>
            </a:p>
          </p:txBody>
        </p:sp>
        <p:sp>
          <p:nvSpPr>
            <p:cNvPr id="17" name="12 CuadroTexto"/>
            <p:cNvSpPr txBox="1"/>
            <p:nvPr/>
          </p:nvSpPr>
          <p:spPr>
            <a:xfrm>
              <a:off x="4592865" y="4003953"/>
              <a:ext cx="39786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000" b="1" dirty="0"/>
                <a:t>CBA</a:t>
              </a:r>
            </a:p>
          </p:txBody>
        </p:sp>
        <p:sp>
          <p:nvSpPr>
            <p:cNvPr id="18" name="13 CuadroTexto"/>
            <p:cNvSpPr txBox="1"/>
            <p:nvPr/>
          </p:nvSpPr>
          <p:spPr>
            <a:xfrm>
              <a:off x="5397886" y="4674039"/>
              <a:ext cx="34657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000" b="1" dirty="0"/>
                <a:t>NA</a:t>
              </a:r>
            </a:p>
          </p:txBody>
        </p:sp>
        <p:sp>
          <p:nvSpPr>
            <p:cNvPr id="19" name="14 CuadroTexto"/>
            <p:cNvSpPr txBox="1"/>
            <p:nvPr/>
          </p:nvSpPr>
          <p:spPr>
            <a:xfrm>
              <a:off x="4808630" y="2642428"/>
              <a:ext cx="364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200" b="1" dirty="0"/>
                <a:t>GC</a:t>
              </a:r>
            </a:p>
          </p:txBody>
        </p:sp>
        <p:sp>
          <p:nvSpPr>
            <p:cNvPr id="20" name="15 CuadroTexto"/>
            <p:cNvSpPr txBox="1"/>
            <p:nvPr/>
          </p:nvSpPr>
          <p:spPr>
            <a:xfrm>
              <a:off x="4768441" y="3758154"/>
              <a:ext cx="243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000" b="1" dirty="0"/>
                <a:t>F</a:t>
              </a:r>
            </a:p>
          </p:txBody>
        </p:sp>
        <p:sp>
          <p:nvSpPr>
            <p:cNvPr id="21" name="16 CuadroTexto"/>
            <p:cNvSpPr txBox="1"/>
            <p:nvPr/>
          </p:nvSpPr>
          <p:spPr>
            <a:xfrm>
              <a:off x="4584168" y="3772029"/>
              <a:ext cx="243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000" b="1" dirty="0"/>
                <a:t>F</a:t>
              </a:r>
            </a:p>
          </p:txBody>
        </p:sp>
        <p:sp>
          <p:nvSpPr>
            <p:cNvPr id="22" name="17 CuadroTexto"/>
            <p:cNvSpPr txBox="1"/>
            <p:nvPr/>
          </p:nvSpPr>
          <p:spPr>
            <a:xfrm>
              <a:off x="4621328" y="3433784"/>
              <a:ext cx="30008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000" b="1" dirty="0"/>
                <a:t>SL</a:t>
              </a:r>
            </a:p>
          </p:txBody>
        </p:sp>
        <p:sp>
          <p:nvSpPr>
            <p:cNvPr id="23" name="18 CuadroTexto"/>
            <p:cNvSpPr txBox="1"/>
            <p:nvPr/>
          </p:nvSpPr>
          <p:spPr>
            <a:xfrm>
              <a:off x="4662560" y="1999873"/>
              <a:ext cx="2968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200" b="1" dirty="0">
                  <a:solidFill>
                    <a:schemeClr val="bg1"/>
                  </a:solidFill>
                </a:rPr>
                <a:t>FI</a:t>
              </a:r>
            </a:p>
          </p:txBody>
        </p:sp>
        <p:sp>
          <p:nvSpPr>
            <p:cNvPr id="24" name="20 CuadroTexto"/>
            <p:cNvSpPr txBox="1"/>
            <p:nvPr/>
          </p:nvSpPr>
          <p:spPr>
            <a:xfrm>
              <a:off x="4948775" y="4298612"/>
              <a:ext cx="2984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200" b="1" dirty="0"/>
                <a:t>SI</a:t>
              </a:r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16200000">
            <a:off x="-4709018" y="2779816"/>
            <a:ext cx="10515600" cy="1325563"/>
          </a:xfrm>
        </p:spPr>
        <p:txBody>
          <a:bodyPr/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Putamen y Globo Pálido </a:t>
            </a:r>
          </a:p>
        </p:txBody>
      </p:sp>
    </p:spTree>
    <p:extLst>
      <p:ext uri="{BB962C8B-B14F-4D97-AF65-F5344CB8AC3E}">
        <p14:creationId xmlns:p14="http://schemas.microsoft.com/office/powerpoint/2010/main" val="378445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dn.history.com/sites/2/2015/08/ask-dancing-plague-Dance_at_Molenbeek-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4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443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16200000">
            <a:off x="-4683515" y="2766219"/>
            <a:ext cx="10515600" cy="1325563"/>
          </a:xfrm>
          <a:noFill/>
        </p:spPr>
        <p:txBody>
          <a:bodyPr/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Putamen y Globo Pálido </a:t>
            </a:r>
          </a:p>
        </p:txBody>
      </p:sp>
      <p:grpSp>
        <p:nvGrpSpPr>
          <p:cNvPr id="25" name="Grupo 24"/>
          <p:cNvGrpSpPr/>
          <p:nvPr/>
        </p:nvGrpSpPr>
        <p:grpSpPr>
          <a:xfrm>
            <a:off x="2361000" y="-7923"/>
            <a:ext cx="7422391" cy="6858000"/>
            <a:chOff x="988555" y="116632"/>
            <a:chExt cx="6895811" cy="6598608"/>
          </a:xfrm>
        </p:grpSpPr>
        <p:pic>
          <p:nvPicPr>
            <p:cNvPr id="26" name="Picture 2" descr="C:\Users\Martha Isabel\Documents\sistema nervioso\IMG_0262G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555" y="116632"/>
              <a:ext cx="6895811" cy="6598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1 CuadroTexto"/>
            <p:cNvSpPr txBox="1"/>
            <p:nvPr/>
          </p:nvSpPr>
          <p:spPr>
            <a:xfrm>
              <a:off x="4355349" y="1196752"/>
              <a:ext cx="2968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200" b="1" dirty="0">
                  <a:solidFill>
                    <a:schemeClr val="bg1"/>
                  </a:solidFill>
                </a:rPr>
                <a:t>FI</a:t>
              </a:r>
            </a:p>
          </p:txBody>
        </p:sp>
        <p:sp>
          <p:nvSpPr>
            <p:cNvPr id="28" name="2 CuadroTexto"/>
            <p:cNvSpPr txBox="1"/>
            <p:nvPr/>
          </p:nvSpPr>
          <p:spPr>
            <a:xfrm>
              <a:off x="4316877" y="2074059"/>
              <a:ext cx="3353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100" b="1" dirty="0"/>
                <a:t>CC</a:t>
              </a:r>
            </a:p>
          </p:txBody>
        </p:sp>
        <p:sp>
          <p:nvSpPr>
            <p:cNvPr id="29" name="3 CuadroTexto"/>
            <p:cNvSpPr txBox="1"/>
            <p:nvPr/>
          </p:nvSpPr>
          <p:spPr>
            <a:xfrm>
              <a:off x="4652225" y="2274830"/>
              <a:ext cx="3674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200" b="1" dirty="0"/>
                <a:t>NC</a:t>
              </a:r>
            </a:p>
          </p:txBody>
        </p:sp>
        <p:sp>
          <p:nvSpPr>
            <p:cNvPr id="30" name="4 CuadroTexto"/>
            <p:cNvSpPr txBox="1"/>
            <p:nvPr/>
          </p:nvSpPr>
          <p:spPr>
            <a:xfrm>
              <a:off x="4296169" y="2653234"/>
              <a:ext cx="35939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800" b="1" dirty="0"/>
                <a:t>CBA</a:t>
              </a:r>
            </a:p>
          </p:txBody>
        </p:sp>
        <p:sp>
          <p:nvSpPr>
            <p:cNvPr id="31" name="5 CuadroTexto"/>
            <p:cNvSpPr txBox="1"/>
            <p:nvPr/>
          </p:nvSpPr>
          <p:spPr>
            <a:xfrm>
              <a:off x="4260771" y="3645024"/>
              <a:ext cx="35137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800" b="1" dirty="0"/>
                <a:t>CBP</a:t>
              </a:r>
            </a:p>
          </p:txBody>
        </p:sp>
        <p:sp>
          <p:nvSpPr>
            <p:cNvPr id="32" name="6 CuadroTexto"/>
            <p:cNvSpPr txBox="1"/>
            <p:nvPr/>
          </p:nvSpPr>
          <p:spPr>
            <a:xfrm>
              <a:off x="4524758" y="3277436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200" b="1" dirty="0"/>
                <a:t>T</a:t>
              </a:r>
            </a:p>
          </p:txBody>
        </p:sp>
        <p:sp>
          <p:nvSpPr>
            <p:cNvPr id="33" name="7 CuadroTexto"/>
            <p:cNvSpPr txBox="1"/>
            <p:nvPr/>
          </p:nvSpPr>
          <p:spPr>
            <a:xfrm>
              <a:off x="4612149" y="2666500"/>
              <a:ext cx="2391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200" b="1" dirty="0"/>
                <a:t>r</a:t>
              </a:r>
            </a:p>
          </p:txBody>
        </p:sp>
        <p:sp>
          <p:nvSpPr>
            <p:cNvPr id="34" name="8 CuadroTexto"/>
            <p:cNvSpPr txBox="1"/>
            <p:nvPr/>
          </p:nvSpPr>
          <p:spPr>
            <a:xfrm>
              <a:off x="4917950" y="2242092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000" b="1" dirty="0" err="1"/>
                <a:t>ba</a:t>
              </a:r>
              <a:endParaRPr lang="es-CO" sz="1000" b="1" dirty="0"/>
            </a:p>
          </p:txBody>
        </p:sp>
        <p:sp>
          <p:nvSpPr>
            <p:cNvPr id="35" name="9 CuadroTexto"/>
            <p:cNvSpPr txBox="1"/>
            <p:nvPr/>
          </p:nvSpPr>
          <p:spPr>
            <a:xfrm>
              <a:off x="4697109" y="3057190"/>
              <a:ext cx="3225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000" b="1" dirty="0" err="1"/>
                <a:t>bp</a:t>
              </a:r>
              <a:endParaRPr lang="es-CO" sz="1000" b="1" dirty="0"/>
            </a:p>
          </p:txBody>
        </p:sp>
        <p:sp>
          <p:nvSpPr>
            <p:cNvPr id="36" name="10 CuadroTexto"/>
            <p:cNvSpPr txBox="1"/>
            <p:nvPr/>
          </p:nvSpPr>
          <p:spPr>
            <a:xfrm>
              <a:off x="5157518" y="2666499"/>
              <a:ext cx="3674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200" b="1" dirty="0"/>
                <a:t>NC</a:t>
              </a:r>
            </a:p>
          </p:txBody>
        </p:sp>
        <p:sp>
          <p:nvSpPr>
            <p:cNvPr id="37" name="11 CuadroTexto"/>
            <p:cNvSpPr txBox="1"/>
            <p:nvPr/>
          </p:nvSpPr>
          <p:spPr>
            <a:xfrm>
              <a:off x="4845092" y="2903301"/>
              <a:ext cx="364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200" b="1" dirty="0"/>
                <a:t>GP</a:t>
              </a:r>
            </a:p>
          </p:txBody>
        </p:sp>
        <p:sp>
          <p:nvSpPr>
            <p:cNvPr id="38" name="12 CuadroTexto"/>
            <p:cNvSpPr txBox="1"/>
            <p:nvPr/>
          </p:nvSpPr>
          <p:spPr>
            <a:xfrm>
              <a:off x="5434541" y="2663820"/>
              <a:ext cx="127194" cy="516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900" b="1" dirty="0"/>
                <a:t>CEX</a:t>
              </a:r>
            </a:p>
          </p:txBody>
        </p:sp>
        <p:sp>
          <p:nvSpPr>
            <p:cNvPr id="39" name="13 CuadroTexto"/>
            <p:cNvSpPr txBox="1"/>
            <p:nvPr/>
          </p:nvSpPr>
          <p:spPr>
            <a:xfrm>
              <a:off x="5558105" y="2695318"/>
              <a:ext cx="7200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900" b="1" dirty="0"/>
                <a:t>CET</a:t>
              </a:r>
            </a:p>
          </p:txBody>
        </p:sp>
        <p:sp>
          <p:nvSpPr>
            <p:cNvPr id="40" name="15 CuadroTexto"/>
            <p:cNvSpPr txBox="1"/>
            <p:nvPr/>
          </p:nvSpPr>
          <p:spPr>
            <a:xfrm>
              <a:off x="3017235" y="2810733"/>
              <a:ext cx="2263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200" b="1" dirty="0"/>
                <a:t>I</a:t>
              </a:r>
            </a:p>
          </p:txBody>
        </p:sp>
        <p:sp>
          <p:nvSpPr>
            <p:cNvPr id="41" name="16 CuadroTexto"/>
            <p:cNvSpPr txBox="1"/>
            <p:nvPr/>
          </p:nvSpPr>
          <p:spPr>
            <a:xfrm>
              <a:off x="3177901" y="2868678"/>
              <a:ext cx="2664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200" b="1" dirty="0"/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862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569842" y="0"/>
            <a:ext cx="10533376" cy="6703366"/>
            <a:chOff x="342662" y="596685"/>
            <a:chExt cx="8244917" cy="5496611"/>
          </a:xfrm>
        </p:grpSpPr>
        <p:pic>
          <p:nvPicPr>
            <p:cNvPr id="5" name="Picture 2" descr="C:\Users\Martha Isabel\Documents\sistema nervioso\IMG_1164g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662" y="596685"/>
              <a:ext cx="8244917" cy="5496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1 CuadroTexto"/>
            <p:cNvSpPr txBox="1"/>
            <p:nvPr/>
          </p:nvSpPr>
          <p:spPr>
            <a:xfrm>
              <a:off x="4570784" y="3094922"/>
              <a:ext cx="3481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CC</a:t>
              </a:r>
            </a:p>
          </p:txBody>
        </p:sp>
        <p:sp>
          <p:nvSpPr>
            <p:cNvPr id="7" name="2 CuadroTexto"/>
            <p:cNvSpPr txBox="1"/>
            <p:nvPr/>
          </p:nvSpPr>
          <p:spPr>
            <a:xfrm>
              <a:off x="4788556" y="3233421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VL</a:t>
              </a:r>
            </a:p>
          </p:txBody>
        </p:sp>
        <p:sp>
          <p:nvSpPr>
            <p:cNvPr id="8" name="3 CuadroTexto"/>
            <p:cNvSpPr txBox="1"/>
            <p:nvPr/>
          </p:nvSpPr>
          <p:spPr>
            <a:xfrm>
              <a:off x="5057261" y="3238557"/>
              <a:ext cx="3674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NC</a:t>
              </a:r>
            </a:p>
          </p:txBody>
        </p:sp>
        <p:sp>
          <p:nvSpPr>
            <p:cNvPr id="9" name="4 CuadroTexto"/>
            <p:cNvSpPr txBox="1"/>
            <p:nvPr/>
          </p:nvSpPr>
          <p:spPr>
            <a:xfrm>
              <a:off x="5270620" y="3365641"/>
              <a:ext cx="3080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CI</a:t>
              </a:r>
            </a:p>
          </p:txBody>
        </p:sp>
        <p:sp>
          <p:nvSpPr>
            <p:cNvPr id="10" name="5 CuadroTexto"/>
            <p:cNvSpPr txBox="1"/>
            <p:nvPr/>
          </p:nvSpPr>
          <p:spPr>
            <a:xfrm>
              <a:off x="5646170" y="3556895"/>
              <a:ext cx="2664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</a:t>
              </a:r>
            </a:p>
          </p:txBody>
        </p:sp>
        <p:sp>
          <p:nvSpPr>
            <p:cNvPr id="11" name="6 CuadroTexto"/>
            <p:cNvSpPr txBox="1"/>
            <p:nvPr/>
          </p:nvSpPr>
          <p:spPr>
            <a:xfrm>
              <a:off x="5357217" y="3642640"/>
              <a:ext cx="22150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GPE</a:t>
              </a:r>
            </a:p>
          </p:txBody>
        </p:sp>
        <p:sp>
          <p:nvSpPr>
            <p:cNvPr id="12" name="7 CuadroTexto"/>
            <p:cNvSpPr txBox="1"/>
            <p:nvPr/>
          </p:nvSpPr>
          <p:spPr>
            <a:xfrm>
              <a:off x="5169701" y="3696176"/>
              <a:ext cx="18370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GPI</a:t>
              </a:r>
            </a:p>
          </p:txBody>
        </p:sp>
        <p:sp>
          <p:nvSpPr>
            <p:cNvPr id="13" name="8 CuadroTexto"/>
            <p:cNvSpPr txBox="1"/>
            <p:nvPr/>
          </p:nvSpPr>
          <p:spPr>
            <a:xfrm>
              <a:off x="5856753" y="3371920"/>
              <a:ext cx="25199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</a:t>
              </a:r>
            </a:p>
          </p:txBody>
        </p:sp>
        <p:sp>
          <p:nvSpPr>
            <p:cNvPr id="14" name="9 CuadroTexto"/>
            <p:cNvSpPr txBox="1"/>
            <p:nvPr/>
          </p:nvSpPr>
          <p:spPr>
            <a:xfrm>
              <a:off x="5856753" y="3618141"/>
              <a:ext cx="18570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CEX</a:t>
              </a:r>
            </a:p>
          </p:txBody>
        </p:sp>
        <p:sp>
          <p:nvSpPr>
            <p:cNvPr id="15" name="10 CuadroTexto"/>
            <p:cNvSpPr txBox="1"/>
            <p:nvPr/>
          </p:nvSpPr>
          <p:spPr>
            <a:xfrm>
              <a:off x="6014087" y="3648652"/>
              <a:ext cx="18931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CET</a:t>
              </a:r>
            </a:p>
          </p:txBody>
        </p:sp>
        <p:sp>
          <p:nvSpPr>
            <p:cNvPr id="16" name="11 CuadroTexto"/>
            <p:cNvSpPr txBox="1"/>
            <p:nvPr/>
          </p:nvSpPr>
          <p:spPr>
            <a:xfrm>
              <a:off x="6257696" y="3631149"/>
              <a:ext cx="2183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</a:t>
              </a:r>
            </a:p>
          </p:txBody>
        </p:sp>
        <p:sp>
          <p:nvSpPr>
            <p:cNvPr id="17" name="12 CuadroTexto"/>
            <p:cNvSpPr txBox="1"/>
            <p:nvPr/>
          </p:nvSpPr>
          <p:spPr>
            <a:xfrm>
              <a:off x="4592865" y="4003953"/>
              <a:ext cx="39786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CBA</a:t>
              </a:r>
            </a:p>
          </p:txBody>
        </p:sp>
        <p:sp>
          <p:nvSpPr>
            <p:cNvPr id="18" name="13 CuadroTexto"/>
            <p:cNvSpPr txBox="1"/>
            <p:nvPr/>
          </p:nvSpPr>
          <p:spPr>
            <a:xfrm>
              <a:off x="5397886" y="4674039"/>
              <a:ext cx="34657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NA</a:t>
              </a:r>
            </a:p>
          </p:txBody>
        </p:sp>
        <p:sp>
          <p:nvSpPr>
            <p:cNvPr id="19" name="14 CuadroTexto"/>
            <p:cNvSpPr txBox="1"/>
            <p:nvPr/>
          </p:nvSpPr>
          <p:spPr>
            <a:xfrm>
              <a:off x="4808630" y="2642428"/>
              <a:ext cx="364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GC</a:t>
              </a:r>
            </a:p>
          </p:txBody>
        </p:sp>
        <p:sp>
          <p:nvSpPr>
            <p:cNvPr id="20" name="15 CuadroTexto"/>
            <p:cNvSpPr txBox="1"/>
            <p:nvPr/>
          </p:nvSpPr>
          <p:spPr>
            <a:xfrm>
              <a:off x="4768441" y="3758154"/>
              <a:ext cx="243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F</a:t>
              </a:r>
            </a:p>
          </p:txBody>
        </p:sp>
        <p:sp>
          <p:nvSpPr>
            <p:cNvPr id="21" name="16 CuadroTexto"/>
            <p:cNvSpPr txBox="1"/>
            <p:nvPr/>
          </p:nvSpPr>
          <p:spPr>
            <a:xfrm>
              <a:off x="4584168" y="3772029"/>
              <a:ext cx="243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F</a:t>
              </a:r>
            </a:p>
          </p:txBody>
        </p:sp>
        <p:sp>
          <p:nvSpPr>
            <p:cNvPr id="22" name="17 CuadroTexto"/>
            <p:cNvSpPr txBox="1"/>
            <p:nvPr/>
          </p:nvSpPr>
          <p:spPr>
            <a:xfrm>
              <a:off x="4621328" y="3433784"/>
              <a:ext cx="30008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SL</a:t>
              </a:r>
            </a:p>
          </p:txBody>
        </p:sp>
        <p:sp>
          <p:nvSpPr>
            <p:cNvPr id="23" name="18 CuadroTexto"/>
            <p:cNvSpPr txBox="1"/>
            <p:nvPr/>
          </p:nvSpPr>
          <p:spPr>
            <a:xfrm>
              <a:off x="4662560" y="1999873"/>
              <a:ext cx="2968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FI</a:t>
              </a:r>
            </a:p>
          </p:txBody>
        </p:sp>
        <p:sp>
          <p:nvSpPr>
            <p:cNvPr id="24" name="20 CuadroTexto"/>
            <p:cNvSpPr txBox="1"/>
            <p:nvPr/>
          </p:nvSpPr>
          <p:spPr>
            <a:xfrm>
              <a:off x="4948775" y="4298612"/>
              <a:ext cx="2984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SI</a:t>
              </a:r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16200000">
            <a:off x="-4687958" y="2419212"/>
            <a:ext cx="10515600" cy="1325563"/>
          </a:xfrm>
        </p:spPr>
        <p:txBody>
          <a:bodyPr/>
          <a:lstStyle/>
          <a:p>
            <a:pPr algn="ctr"/>
            <a:r>
              <a:rPr lang="es-C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Putamen y Globo Pálido </a:t>
            </a:r>
          </a:p>
        </p:txBody>
      </p:sp>
    </p:spTree>
    <p:extLst>
      <p:ext uri="{BB962C8B-B14F-4D97-AF65-F5344CB8AC3E}">
        <p14:creationId xmlns:p14="http://schemas.microsoft.com/office/powerpoint/2010/main" val="3585030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3056" t="19145" r="50369" b="9953"/>
          <a:stretch/>
        </p:blipFill>
        <p:spPr>
          <a:xfrm>
            <a:off x="831000" y="2791"/>
            <a:ext cx="4570139" cy="685520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52214" t="17832" r="15674" b="7985"/>
          <a:stretch/>
        </p:blipFill>
        <p:spPr>
          <a:xfrm>
            <a:off x="6186000" y="2791"/>
            <a:ext cx="5277904" cy="685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2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2318" t="17833" r="50000" b="8353"/>
          <a:stretch/>
        </p:blipFill>
        <p:spPr>
          <a:xfrm>
            <a:off x="246000" y="0"/>
            <a:ext cx="457454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9365" t="16519" r="14936" b="9297"/>
          <a:stretch/>
        </p:blipFill>
        <p:spPr>
          <a:xfrm>
            <a:off x="5376000" y="0"/>
            <a:ext cx="6166991" cy="3609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10876" t="17176" r="13090" b="11266"/>
          <a:stretch/>
        </p:blipFill>
        <p:spPr>
          <a:xfrm>
            <a:off x="5333045" y="3617217"/>
            <a:ext cx="6252899" cy="30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4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9365" t="17176" r="14936" b="7328"/>
          <a:stretch/>
        </p:blipFill>
        <p:spPr>
          <a:xfrm>
            <a:off x="785999" y="8034"/>
            <a:ext cx="10602556" cy="684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899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5" name="Rectangle 3"/>
          <p:cNvSpPr>
            <a:spLocks noChangeArrowheads="1"/>
          </p:cNvSpPr>
          <p:nvPr/>
        </p:nvSpPr>
        <p:spPr bwMode="auto">
          <a:xfrm>
            <a:off x="2020888" y="762000"/>
            <a:ext cx="838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279556" name="Rectangle 4"/>
          <p:cNvSpPr>
            <a:spLocks noChangeArrowheads="1"/>
          </p:cNvSpPr>
          <p:nvPr/>
        </p:nvSpPr>
        <p:spPr bwMode="auto">
          <a:xfrm>
            <a:off x="6135688" y="685800"/>
            <a:ext cx="838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279557" name="Text Box 5"/>
          <p:cNvSpPr txBox="1">
            <a:spLocks noChangeArrowheads="1"/>
          </p:cNvSpPr>
          <p:nvPr/>
        </p:nvSpPr>
        <p:spPr bwMode="auto">
          <a:xfrm>
            <a:off x="3352800" y="179389"/>
            <a:ext cx="53482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3200">
                <a:solidFill>
                  <a:schemeClr val="accent2"/>
                </a:solidFill>
                <a:latin typeface="Arial" panose="020B0604020202020204" pitchFamily="34" charset="0"/>
              </a:rPr>
              <a:t>Neurons of the basal ganglia</a:t>
            </a:r>
          </a:p>
        </p:txBody>
      </p:sp>
      <p:grpSp>
        <p:nvGrpSpPr>
          <p:cNvPr id="279560" name="Group 8"/>
          <p:cNvGrpSpPr>
            <a:grpSpLocks/>
          </p:cNvGrpSpPr>
          <p:nvPr/>
        </p:nvGrpSpPr>
        <p:grpSpPr bwMode="auto">
          <a:xfrm>
            <a:off x="1981200" y="915988"/>
            <a:ext cx="8178800" cy="5865812"/>
            <a:chOff x="176" y="288"/>
            <a:chExt cx="5374" cy="4031"/>
          </a:xfrm>
        </p:grpSpPr>
        <p:pic>
          <p:nvPicPr>
            <p:cNvPr id="279558" name="Picture 6" descr="neuro3e-fig-17-03-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" y="288"/>
              <a:ext cx="5374" cy="40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9559" name="Rectangle 7"/>
            <p:cNvSpPr>
              <a:spLocks noChangeArrowheads="1"/>
            </p:cNvSpPr>
            <p:nvPr/>
          </p:nvSpPr>
          <p:spPr bwMode="auto">
            <a:xfrm>
              <a:off x="960" y="336"/>
              <a:ext cx="240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</p:grpSp>
      <p:sp>
        <p:nvSpPr>
          <p:cNvPr id="279561" name="Oval 9"/>
          <p:cNvSpPr>
            <a:spLocks noChangeArrowheads="1"/>
          </p:cNvSpPr>
          <p:nvPr/>
        </p:nvSpPr>
        <p:spPr bwMode="auto">
          <a:xfrm>
            <a:off x="3048000" y="4419600"/>
            <a:ext cx="1981200" cy="762000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4295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9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9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9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6" y="304800"/>
            <a:ext cx="4429125" cy="6324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332" name="Text Box 12"/>
          <p:cNvSpPr txBox="1">
            <a:spLocks noChangeArrowheads="1"/>
          </p:cNvSpPr>
          <p:nvPr/>
        </p:nvSpPr>
        <p:spPr bwMode="auto">
          <a:xfrm>
            <a:off x="2590801" y="6248400"/>
            <a:ext cx="1978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1400" i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Smith and Bolam 1990</a:t>
            </a:r>
          </a:p>
        </p:txBody>
      </p:sp>
      <p:sp>
        <p:nvSpPr>
          <p:cNvPr id="56333" name="Text Box 13"/>
          <p:cNvSpPr txBox="1">
            <a:spLocks noChangeArrowheads="1"/>
          </p:cNvSpPr>
          <p:nvPr/>
        </p:nvSpPr>
        <p:spPr bwMode="auto">
          <a:xfrm>
            <a:off x="2438400" y="454026"/>
            <a:ext cx="3352800" cy="167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Aft>
                <a:spcPct val="20000"/>
              </a:spcAft>
            </a:pPr>
            <a:r>
              <a:rPr lang="en-US" altLang="es-CO" sz="2600">
                <a:solidFill>
                  <a:schemeClr val="accent2"/>
                </a:solidFill>
                <a:latin typeface="Arial" panose="020B0604020202020204" pitchFamily="34" charset="0"/>
              </a:rPr>
              <a:t>Synaptic input to and output from striatal medium spiny neurons</a:t>
            </a:r>
          </a:p>
        </p:txBody>
      </p:sp>
      <p:sp>
        <p:nvSpPr>
          <p:cNvPr id="56336" name="Oval 16"/>
          <p:cNvSpPr>
            <a:spLocks noChangeArrowheads="1"/>
          </p:cNvSpPr>
          <p:nvPr/>
        </p:nvSpPr>
        <p:spPr bwMode="auto">
          <a:xfrm>
            <a:off x="7620000" y="1524000"/>
            <a:ext cx="1752600" cy="1066800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CO" altLang="es-CO">
              <a:solidFill>
                <a:schemeClr val="accent2"/>
              </a:solidFill>
            </a:endParaRPr>
          </a:p>
        </p:txBody>
      </p:sp>
      <p:sp>
        <p:nvSpPr>
          <p:cNvPr id="56337" name="Oval 17"/>
          <p:cNvSpPr>
            <a:spLocks noChangeArrowheads="1"/>
          </p:cNvSpPr>
          <p:nvPr/>
        </p:nvSpPr>
        <p:spPr bwMode="auto">
          <a:xfrm>
            <a:off x="7239000" y="4572000"/>
            <a:ext cx="2362200" cy="1066800"/>
          </a:xfrm>
          <a:prstGeom prst="ellipse">
            <a:avLst/>
          </a:prstGeom>
          <a:noFill/>
          <a:ln w="38100">
            <a:solidFill>
              <a:srgbClr val="27B93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CO" altLang="es-CO"/>
          </a:p>
        </p:txBody>
      </p:sp>
      <p:sp>
        <p:nvSpPr>
          <p:cNvPr id="56338" name="Oval 18"/>
          <p:cNvSpPr>
            <a:spLocks noChangeArrowheads="1"/>
          </p:cNvSpPr>
          <p:nvPr/>
        </p:nvSpPr>
        <p:spPr bwMode="auto">
          <a:xfrm>
            <a:off x="7162800" y="1600200"/>
            <a:ext cx="914400" cy="838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CO" altLang="es-CO"/>
          </a:p>
        </p:txBody>
      </p:sp>
      <p:sp>
        <p:nvSpPr>
          <p:cNvPr id="56339" name="Oval 19"/>
          <p:cNvSpPr>
            <a:spLocks noChangeArrowheads="1"/>
          </p:cNvSpPr>
          <p:nvPr/>
        </p:nvSpPr>
        <p:spPr bwMode="auto">
          <a:xfrm>
            <a:off x="7467600" y="5791200"/>
            <a:ext cx="1295400" cy="838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136424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2" grpId="0" autoUpdateAnimBg="0"/>
      <p:bldP spid="56336" grpId="0" animBg="1"/>
      <p:bldP spid="56337" grpId="0" animBg="1"/>
      <p:bldP spid="56338" grpId="0" animBg="1"/>
      <p:bldP spid="5633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09800" y="1676400"/>
            <a:ext cx="3817938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s-CO">
                <a:latin typeface="Arial" panose="020B0604020202020204" pitchFamily="34" charset="0"/>
                <a:cs typeface="Arial" panose="020B0604020202020204" pitchFamily="34" charset="0"/>
              </a:rPr>
              <a:t>Convergence</a:t>
            </a:r>
          </a:p>
          <a:p>
            <a:pPr>
              <a:buFontTx/>
              <a:buNone/>
            </a:pPr>
            <a:endParaRPr lang="en-US" altLang="es-CO">
              <a:solidFill>
                <a:srgbClr val="FFC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es-CO">
                <a:latin typeface="Arial" panose="020B0604020202020204" pitchFamily="34" charset="0"/>
                <a:cs typeface="Arial" panose="020B0604020202020204" pitchFamily="34" charset="0"/>
              </a:rPr>
              <a:t>large dendritic trees</a:t>
            </a:r>
          </a:p>
          <a:p>
            <a:pPr lvl="1">
              <a:buFontTx/>
              <a:buNone/>
            </a:pPr>
            <a:r>
              <a:rPr lang="en-US" altLang="es-CO">
                <a:latin typeface="Arial" panose="020B0604020202020204" pitchFamily="34" charset="0"/>
                <a:cs typeface="Arial" panose="020B0604020202020204" pitchFamily="34" charset="0"/>
              </a:rPr>
              <a:t>   of striatal output neurons (medium spiny neurons)</a:t>
            </a:r>
          </a:p>
        </p:txBody>
      </p:sp>
      <p:sp>
        <p:nvSpPr>
          <p:cNvPr id="204804" name="Line 4"/>
          <p:cNvSpPr>
            <a:spLocks noChangeShapeType="1"/>
          </p:cNvSpPr>
          <p:nvPr/>
        </p:nvSpPr>
        <p:spPr bwMode="auto">
          <a:xfrm flipV="1">
            <a:off x="9177339" y="3429000"/>
            <a:ext cx="949325" cy="1524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204805" name="Line 5"/>
          <p:cNvSpPr>
            <a:spLocks noChangeShapeType="1"/>
          </p:cNvSpPr>
          <p:nvPr/>
        </p:nvSpPr>
        <p:spPr bwMode="auto">
          <a:xfrm>
            <a:off x="9923463" y="3276600"/>
            <a:ext cx="0" cy="152400"/>
          </a:xfrm>
          <a:prstGeom prst="line">
            <a:avLst/>
          </a:prstGeom>
          <a:noFill/>
          <a:ln w="12700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204806" name="Line 6"/>
          <p:cNvSpPr>
            <a:spLocks noChangeShapeType="1"/>
          </p:cNvSpPr>
          <p:nvPr/>
        </p:nvSpPr>
        <p:spPr bwMode="auto">
          <a:xfrm>
            <a:off x="9786938" y="3505200"/>
            <a:ext cx="0" cy="152400"/>
          </a:xfrm>
          <a:prstGeom prst="line">
            <a:avLst/>
          </a:prstGeom>
          <a:noFill/>
          <a:ln w="12700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204807" name="Oval 7"/>
          <p:cNvSpPr>
            <a:spLocks noChangeArrowheads="1"/>
          </p:cNvSpPr>
          <p:nvPr/>
        </p:nvSpPr>
        <p:spPr bwMode="auto">
          <a:xfrm>
            <a:off x="9042400" y="3048000"/>
            <a:ext cx="1150938" cy="838200"/>
          </a:xfrm>
          <a:prstGeom prst="ellipse">
            <a:avLst/>
          </a:prstGeom>
          <a:noFill/>
          <a:ln w="317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204808" name="Line 8"/>
          <p:cNvSpPr>
            <a:spLocks noChangeShapeType="1"/>
          </p:cNvSpPr>
          <p:nvPr/>
        </p:nvSpPr>
        <p:spPr bwMode="auto">
          <a:xfrm>
            <a:off x="5994400" y="2057400"/>
            <a:ext cx="812800" cy="4572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204809" name="Oval 9"/>
          <p:cNvSpPr>
            <a:spLocks noChangeArrowheads="1"/>
          </p:cNvSpPr>
          <p:nvPr/>
        </p:nvSpPr>
        <p:spPr bwMode="auto">
          <a:xfrm>
            <a:off x="7620001" y="3429000"/>
            <a:ext cx="271463" cy="304800"/>
          </a:xfrm>
          <a:prstGeom prst="ellipse">
            <a:avLst/>
          </a:prstGeom>
          <a:solidFill>
            <a:schemeClr val="folHlink"/>
          </a:solidFill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204810" name="Line 10"/>
          <p:cNvSpPr>
            <a:spLocks noChangeShapeType="1"/>
          </p:cNvSpPr>
          <p:nvPr/>
        </p:nvSpPr>
        <p:spPr bwMode="auto">
          <a:xfrm>
            <a:off x="7754938" y="3505200"/>
            <a:ext cx="0" cy="28956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204811" name="Line 11"/>
          <p:cNvSpPr>
            <a:spLocks noChangeShapeType="1"/>
          </p:cNvSpPr>
          <p:nvPr/>
        </p:nvSpPr>
        <p:spPr bwMode="auto">
          <a:xfrm flipH="1">
            <a:off x="7754938" y="2286000"/>
            <a:ext cx="203200" cy="11430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204812" name="Line 12"/>
          <p:cNvSpPr>
            <a:spLocks noChangeShapeType="1"/>
          </p:cNvSpPr>
          <p:nvPr/>
        </p:nvSpPr>
        <p:spPr bwMode="auto">
          <a:xfrm flipV="1">
            <a:off x="7891464" y="2438400"/>
            <a:ext cx="676275" cy="10668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204813" name="Line 13"/>
          <p:cNvSpPr>
            <a:spLocks noChangeShapeType="1"/>
          </p:cNvSpPr>
          <p:nvPr/>
        </p:nvSpPr>
        <p:spPr bwMode="auto">
          <a:xfrm flipH="1" flipV="1">
            <a:off x="6942138" y="2286000"/>
            <a:ext cx="677862" cy="11430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204814" name="Line 14"/>
          <p:cNvSpPr>
            <a:spLocks noChangeShapeType="1"/>
          </p:cNvSpPr>
          <p:nvPr/>
        </p:nvSpPr>
        <p:spPr bwMode="auto">
          <a:xfrm flipH="1" flipV="1">
            <a:off x="6332538" y="2819400"/>
            <a:ext cx="1219200" cy="6858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204815" name="Line 15"/>
          <p:cNvSpPr>
            <a:spLocks noChangeShapeType="1"/>
          </p:cNvSpPr>
          <p:nvPr/>
        </p:nvSpPr>
        <p:spPr bwMode="auto">
          <a:xfrm flipV="1">
            <a:off x="6332538" y="3124200"/>
            <a:ext cx="474662" cy="2286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204816" name="Line 16"/>
          <p:cNvSpPr>
            <a:spLocks noChangeShapeType="1"/>
          </p:cNvSpPr>
          <p:nvPr/>
        </p:nvSpPr>
        <p:spPr bwMode="auto">
          <a:xfrm flipV="1">
            <a:off x="7891463" y="2209800"/>
            <a:ext cx="406400" cy="4572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204817" name="Line 17"/>
          <p:cNvSpPr>
            <a:spLocks noChangeShapeType="1"/>
          </p:cNvSpPr>
          <p:nvPr/>
        </p:nvSpPr>
        <p:spPr bwMode="auto">
          <a:xfrm flipV="1">
            <a:off x="7213600" y="2057400"/>
            <a:ext cx="203200" cy="6096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204818" name="Line 18"/>
          <p:cNvSpPr>
            <a:spLocks noChangeShapeType="1"/>
          </p:cNvSpPr>
          <p:nvPr/>
        </p:nvSpPr>
        <p:spPr bwMode="auto">
          <a:xfrm flipH="1" flipV="1">
            <a:off x="6738939" y="2362200"/>
            <a:ext cx="339725" cy="1524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204819" name="Line 19"/>
          <p:cNvSpPr>
            <a:spLocks noChangeShapeType="1"/>
          </p:cNvSpPr>
          <p:nvPr/>
        </p:nvSpPr>
        <p:spPr bwMode="auto">
          <a:xfrm flipV="1">
            <a:off x="8161339" y="2895600"/>
            <a:ext cx="949325" cy="1524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204820" name="Line 20"/>
          <p:cNvSpPr>
            <a:spLocks noChangeShapeType="1"/>
          </p:cNvSpPr>
          <p:nvPr/>
        </p:nvSpPr>
        <p:spPr bwMode="auto">
          <a:xfrm flipV="1">
            <a:off x="8704263" y="2286000"/>
            <a:ext cx="203200" cy="6858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204821" name="Line 21"/>
          <p:cNvSpPr>
            <a:spLocks noChangeShapeType="1"/>
          </p:cNvSpPr>
          <p:nvPr/>
        </p:nvSpPr>
        <p:spPr bwMode="auto">
          <a:xfrm flipH="1" flipV="1">
            <a:off x="6400800" y="2438400"/>
            <a:ext cx="134938" cy="4572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204822" name="Oval 22"/>
          <p:cNvSpPr>
            <a:spLocks noChangeArrowheads="1"/>
          </p:cNvSpPr>
          <p:nvPr/>
        </p:nvSpPr>
        <p:spPr bwMode="auto">
          <a:xfrm>
            <a:off x="8907464" y="2743200"/>
            <a:ext cx="338137" cy="304800"/>
          </a:xfrm>
          <a:prstGeom prst="ellips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grpSp>
        <p:nvGrpSpPr>
          <p:cNvPr id="204823" name="Group 23"/>
          <p:cNvGrpSpPr>
            <a:grpSpLocks/>
          </p:cNvGrpSpPr>
          <p:nvPr/>
        </p:nvGrpSpPr>
        <p:grpSpPr bwMode="auto">
          <a:xfrm>
            <a:off x="9313864" y="3352800"/>
            <a:ext cx="338137" cy="381000"/>
            <a:chOff x="5520" y="2448"/>
            <a:chExt cx="240" cy="240"/>
          </a:xfrm>
        </p:grpSpPr>
        <p:sp>
          <p:nvSpPr>
            <p:cNvPr id="204824" name="Line 24"/>
            <p:cNvSpPr>
              <a:spLocks noChangeShapeType="1"/>
            </p:cNvSpPr>
            <p:nvPr/>
          </p:nvSpPr>
          <p:spPr bwMode="auto">
            <a:xfrm>
              <a:off x="5760" y="2448"/>
              <a:ext cx="0" cy="96"/>
            </a:xfrm>
            <a:prstGeom prst="line">
              <a:avLst/>
            </a:prstGeom>
            <a:noFill/>
            <a:ln w="12700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O"/>
            </a:p>
          </p:txBody>
        </p:sp>
        <p:sp>
          <p:nvSpPr>
            <p:cNvPr id="204825" name="Line 25"/>
            <p:cNvSpPr>
              <a:spLocks noChangeShapeType="1"/>
            </p:cNvSpPr>
            <p:nvPr/>
          </p:nvSpPr>
          <p:spPr bwMode="auto">
            <a:xfrm>
              <a:off x="5664" y="2592"/>
              <a:ext cx="0" cy="96"/>
            </a:xfrm>
            <a:prstGeom prst="line">
              <a:avLst/>
            </a:prstGeom>
            <a:noFill/>
            <a:ln w="12700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O"/>
            </a:p>
          </p:txBody>
        </p:sp>
        <p:sp>
          <p:nvSpPr>
            <p:cNvPr id="204826" name="Line 26"/>
            <p:cNvSpPr>
              <a:spLocks noChangeShapeType="1"/>
            </p:cNvSpPr>
            <p:nvPr/>
          </p:nvSpPr>
          <p:spPr bwMode="auto">
            <a:xfrm>
              <a:off x="5616" y="2448"/>
              <a:ext cx="0" cy="96"/>
            </a:xfrm>
            <a:prstGeom prst="line">
              <a:avLst/>
            </a:prstGeom>
            <a:noFill/>
            <a:ln w="12700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O"/>
            </a:p>
          </p:txBody>
        </p:sp>
        <p:sp>
          <p:nvSpPr>
            <p:cNvPr id="204827" name="Line 27"/>
            <p:cNvSpPr>
              <a:spLocks noChangeShapeType="1"/>
            </p:cNvSpPr>
            <p:nvPr/>
          </p:nvSpPr>
          <p:spPr bwMode="auto">
            <a:xfrm>
              <a:off x="5520" y="2496"/>
              <a:ext cx="0" cy="96"/>
            </a:xfrm>
            <a:prstGeom prst="line">
              <a:avLst/>
            </a:prstGeom>
            <a:noFill/>
            <a:ln w="12700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04828" name="Line 28"/>
          <p:cNvSpPr>
            <a:spLocks noChangeShapeType="1"/>
          </p:cNvSpPr>
          <p:nvPr/>
        </p:nvSpPr>
        <p:spPr bwMode="auto">
          <a:xfrm>
            <a:off x="6469064" y="2133600"/>
            <a:ext cx="1150937" cy="13716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204829" name="Line 29"/>
          <p:cNvSpPr>
            <a:spLocks noChangeShapeType="1"/>
          </p:cNvSpPr>
          <p:nvPr/>
        </p:nvSpPr>
        <p:spPr bwMode="auto">
          <a:xfrm flipV="1">
            <a:off x="6604000" y="1981200"/>
            <a:ext cx="0" cy="3048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204830" name="Line 30"/>
          <p:cNvSpPr>
            <a:spLocks noChangeShapeType="1"/>
          </p:cNvSpPr>
          <p:nvPr/>
        </p:nvSpPr>
        <p:spPr bwMode="auto">
          <a:xfrm flipH="1" flipV="1">
            <a:off x="7620001" y="2057400"/>
            <a:ext cx="68263" cy="13716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204831" name="Line 31"/>
          <p:cNvSpPr>
            <a:spLocks noChangeShapeType="1"/>
          </p:cNvSpPr>
          <p:nvPr/>
        </p:nvSpPr>
        <p:spPr bwMode="auto">
          <a:xfrm flipV="1">
            <a:off x="7688264" y="1828800"/>
            <a:ext cx="338137" cy="9144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204832" name="Line 32"/>
          <p:cNvSpPr>
            <a:spLocks noChangeShapeType="1"/>
          </p:cNvSpPr>
          <p:nvPr/>
        </p:nvSpPr>
        <p:spPr bwMode="auto">
          <a:xfrm flipV="1">
            <a:off x="8364539" y="1981200"/>
            <a:ext cx="136525" cy="7620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204833" name="Line 33"/>
          <p:cNvSpPr>
            <a:spLocks noChangeShapeType="1"/>
          </p:cNvSpPr>
          <p:nvPr/>
        </p:nvSpPr>
        <p:spPr bwMode="auto">
          <a:xfrm flipV="1">
            <a:off x="7891464" y="3276600"/>
            <a:ext cx="947737" cy="3048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204834" name="Line 34"/>
          <p:cNvSpPr>
            <a:spLocks noChangeShapeType="1"/>
          </p:cNvSpPr>
          <p:nvPr/>
        </p:nvSpPr>
        <p:spPr bwMode="auto">
          <a:xfrm flipV="1">
            <a:off x="8364538" y="3124200"/>
            <a:ext cx="271462" cy="3048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204835" name="Line 35"/>
          <p:cNvSpPr>
            <a:spLocks noChangeShapeType="1"/>
          </p:cNvSpPr>
          <p:nvPr/>
        </p:nvSpPr>
        <p:spPr bwMode="auto">
          <a:xfrm>
            <a:off x="8636000" y="3352800"/>
            <a:ext cx="406400" cy="1524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204836" name="Arc 36"/>
          <p:cNvSpPr>
            <a:spLocks/>
          </p:cNvSpPr>
          <p:nvPr/>
        </p:nvSpPr>
        <p:spPr bwMode="auto">
          <a:xfrm>
            <a:off x="9177339" y="2819400"/>
            <a:ext cx="542925" cy="2286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204837" name="Text Box 37"/>
          <p:cNvSpPr txBox="1">
            <a:spLocks noChangeArrowheads="1"/>
          </p:cNvSpPr>
          <p:nvPr/>
        </p:nvSpPr>
        <p:spPr bwMode="auto">
          <a:xfrm>
            <a:off x="8984119" y="3925889"/>
            <a:ext cx="13500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s-CO" sz="2400">
                <a:latin typeface="Arial" panose="020B0604020202020204" pitchFamily="34" charset="0"/>
              </a:rPr>
              <a:t>dendritic</a:t>
            </a:r>
          </a:p>
          <a:p>
            <a:pPr algn="ctr" eaLnBrk="0" hangingPunct="0"/>
            <a:r>
              <a:rPr lang="en-US" altLang="es-CO" sz="2400">
                <a:latin typeface="Arial" panose="020B0604020202020204" pitchFamily="34" charset="0"/>
              </a:rPr>
              <a:t>spines</a:t>
            </a:r>
          </a:p>
        </p:txBody>
      </p:sp>
      <p:sp>
        <p:nvSpPr>
          <p:cNvPr id="204838" name="Line 38"/>
          <p:cNvSpPr>
            <a:spLocks noChangeShapeType="1"/>
          </p:cNvSpPr>
          <p:nvPr/>
        </p:nvSpPr>
        <p:spPr bwMode="auto">
          <a:xfrm flipV="1">
            <a:off x="7891463" y="2209800"/>
            <a:ext cx="406400" cy="4572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204839" name="Line 39"/>
          <p:cNvSpPr>
            <a:spLocks noChangeShapeType="1"/>
          </p:cNvSpPr>
          <p:nvPr/>
        </p:nvSpPr>
        <p:spPr bwMode="auto">
          <a:xfrm flipV="1">
            <a:off x="7213600" y="2057400"/>
            <a:ext cx="203200" cy="6096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204840" name="Line 40"/>
          <p:cNvSpPr>
            <a:spLocks noChangeShapeType="1"/>
          </p:cNvSpPr>
          <p:nvPr/>
        </p:nvSpPr>
        <p:spPr bwMode="auto">
          <a:xfrm flipH="1" flipV="1">
            <a:off x="6738939" y="2362200"/>
            <a:ext cx="339725" cy="1524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204841" name="Line 41"/>
          <p:cNvSpPr>
            <a:spLocks noChangeShapeType="1"/>
          </p:cNvSpPr>
          <p:nvPr/>
        </p:nvSpPr>
        <p:spPr bwMode="auto">
          <a:xfrm flipH="1" flipV="1">
            <a:off x="6400800" y="2438400"/>
            <a:ext cx="134938" cy="4572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204842" name="Line 42"/>
          <p:cNvSpPr>
            <a:spLocks noChangeShapeType="1"/>
          </p:cNvSpPr>
          <p:nvPr/>
        </p:nvSpPr>
        <p:spPr bwMode="auto">
          <a:xfrm flipV="1">
            <a:off x="6604000" y="1981200"/>
            <a:ext cx="0" cy="3048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204843" name="Line 43"/>
          <p:cNvSpPr>
            <a:spLocks noChangeShapeType="1"/>
          </p:cNvSpPr>
          <p:nvPr/>
        </p:nvSpPr>
        <p:spPr bwMode="auto">
          <a:xfrm flipV="1">
            <a:off x="7688264" y="1828800"/>
            <a:ext cx="338137" cy="9144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204844" name="Line 44"/>
          <p:cNvSpPr>
            <a:spLocks noChangeShapeType="1"/>
          </p:cNvSpPr>
          <p:nvPr/>
        </p:nvSpPr>
        <p:spPr bwMode="auto">
          <a:xfrm flipV="1">
            <a:off x="8364539" y="1981200"/>
            <a:ext cx="136525" cy="7620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204845" name="Line 45"/>
          <p:cNvSpPr>
            <a:spLocks noChangeShapeType="1"/>
          </p:cNvSpPr>
          <p:nvPr/>
        </p:nvSpPr>
        <p:spPr bwMode="auto">
          <a:xfrm>
            <a:off x="6400800" y="1371600"/>
            <a:ext cx="0" cy="838200"/>
          </a:xfrm>
          <a:prstGeom prst="line">
            <a:avLst/>
          </a:prstGeom>
          <a:noFill/>
          <a:ln w="38100">
            <a:solidFill>
              <a:srgbClr val="8DA3FF"/>
            </a:solidFill>
            <a:round/>
            <a:headEnd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204846" name="Line 46"/>
          <p:cNvSpPr>
            <a:spLocks noChangeShapeType="1"/>
          </p:cNvSpPr>
          <p:nvPr/>
        </p:nvSpPr>
        <p:spPr bwMode="auto">
          <a:xfrm>
            <a:off x="6875463" y="1371600"/>
            <a:ext cx="0" cy="990600"/>
          </a:xfrm>
          <a:prstGeom prst="line">
            <a:avLst/>
          </a:prstGeom>
          <a:noFill/>
          <a:ln w="38100">
            <a:solidFill>
              <a:srgbClr val="8DA3FF"/>
            </a:solidFill>
            <a:round/>
            <a:headEnd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204847" name="Line 47"/>
          <p:cNvSpPr>
            <a:spLocks noChangeShapeType="1"/>
          </p:cNvSpPr>
          <p:nvPr/>
        </p:nvSpPr>
        <p:spPr bwMode="auto">
          <a:xfrm>
            <a:off x="7281863" y="1447800"/>
            <a:ext cx="0" cy="990600"/>
          </a:xfrm>
          <a:prstGeom prst="line">
            <a:avLst/>
          </a:prstGeom>
          <a:noFill/>
          <a:ln w="38100">
            <a:solidFill>
              <a:srgbClr val="8DA3FF"/>
            </a:solidFill>
            <a:round/>
            <a:headEnd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204848" name="Line 48"/>
          <p:cNvSpPr>
            <a:spLocks noChangeShapeType="1"/>
          </p:cNvSpPr>
          <p:nvPr/>
        </p:nvSpPr>
        <p:spPr bwMode="auto">
          <a:xfrm>
            <a:off x="8161338" y="1447800"/>
            <a:ext cx="0" cy="838200"/>
          </a:xfrm>
          <a:prstGeom prst="line">
            <a:avLst/>
          </a:prstGeom>
          <a:noFill/>
          <a:ln w="38100">
            <a:solidFill>
              <a:srgbClr val="8DA3FF"/>
            </a:solidFill>
            <a:round/>
            <a:headEnd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204849" name="Line 49"/>
          <p:cNvSpPr>
            <a:spLocks noChangeShapeType="1"/>
          </p:cNvSpPr>
          <p:nvPr/>
        </p:nvSpPr>
        <p:spPr bwMode="auto">
          <a:xfrm>
            <a:off x="9042400" y="1371600"/>
            <a:ext cx="0" cy="1447800"/>
          </a:xfrm>
          <a:prstGeom prst="line">
            <a:avLst/>
          </a:prstGeom>
          <a:noFill/>
          <a:ln w="38100">
            <a:solidFill>
              <a:srgbClr val="8DA3FF"/>
            </a:solidFill>
            <a:round/>
            <a:headEnd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204850" name="Line 50"/>
          <p:cNvSpPr>
            <a:spLocks noChangeShapeType="1"/>
          </p:cNvSpPr>
          <p:nvPr/>
        </p:nvSpPr>
        <p:spPr bwMode="auto">
          <a:xfrm>
            <a:off x="8704263" y="1371600"/>
            <a:ext cx="0" cy="1447800"/>
          </a:xfrm>
          <a:prstGeom prst="line">
            <a:avLst/>
          </a:prstGeom>
          <a:noFill/>
          <a:ln w="38100">
            <a:solidFill>
              <a:srgbClr val="8DA3FF"/>
            </a:solidFill>
            <a:round/>
            <a:headEnd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204852" name="Rectangle 52"/>
          <p:cNvSpPr>
            <a:spLocks noChangeArrowheads="1"/>
          </p:cNvSpPr>
          <p:nvPr/>
        </p:nvSpPr>
        <p:spPr bwMode="auto">
          <a:xfrm>
            <a:off x="4038600" y="381000"/>
            <a:ext cx="4146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s-CO" sz="3600">
                <a:solidFill>
                  <a:schemeClr val="accent2"/>
                </a:solidFill>
                <a:latin typeface="Arial" panose="020B0604020202020204" pitchFamily="34" charset="0"/>
              </a:rPr>
              <a:t>Basal ganglia loops</a:t>
            </a:r>
            <a:endParaRPr lang="en-US" altLang="es-CO" sz="36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550870"/>
      </p:ext>
    </p:extLst>
  </p:cSld>
  <p:clrMapOvr>
    <a:masterClrMapping/>
  </p:clrMapOvr>
  <p:transition spd="slow"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1949" t="19145" r="50738" b="8641"/>
          <a:stretch/>
        </p:blipFill>
        <p:spPr>
          <a:xfrm>
            <a:off x="3801000" y="-1"/>
            <a:ext cx="461356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6112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9" name="Rectangle 3"/>
          <p:cNvSpPr>
            <a:spLocks noChangeArrowheads="1"/>
          </p:cNvSpPr>
          <p:nvPr/>
        </p:nvSpPr>
        <p:spPr bwMode="auto">
          <a:xfrm>
            <a:off x="2020888" y="762000"/>
            <a:ext cx="838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280580" name="Rectangle 4"/>
          <p:cNvSpPr>
            <a:spLocks noChangeArrowheads="1"/>
          </p:cNvSpPr>
          <p:nvPr/>
        </p:nvSpPr>
        <p:spPr bwMode="auto">
          <a:xfrm>
            <a:off x="6135688" y="685800"/>
            <a:ext cx="838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280581" name="Text Box 5"/>
          <p:cNvSpPr txBox="1">
            <a:spLocks noChangeArrowheads="1"/>
          </p:cNvSpPr>
          <p:nvPr/>
        </p:nvSpPr>
        <p:spPr bwMode="auto">
          <a:xfrm>
            <a:off x="3352801" y="228601"/>
            <a:ext cx="54149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2800">
                <a:solidFill>
                  <a:schemeClr val="accent2"/>
                </a:solidFill>
                <a:latin typeface="Arial" panose="020B0604020202020204" pitchFamily="34" charset="0"/>
              </a:rPr>
              <a:t>Medium spiny neuron projections</a:t>
            </a:r>
          </a:p>
        </p:txBody>
      </p:sp>
      <p:sp>
        <p:nvSpPr>
          <p:cNvPr id="280583" name="Rectangle 7"/>
          <p:cNvSpPr>
            <a:spLocks noChangeArrowheads="1"/>
          </p:cNvSpPr>
          <p:nvPr/>
        </p:nvSpPr>
        <p:spPr bwMode="auto">
          <a:xfrm>
            <a:off x="3048000" y="533400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grpSp>
        <p:nvGrpSpPr>
          <p:cNvPr id="280585" name="Group 9"/>
          <p:cNvGrpSpPr>
            <a:grpSpLocks/>
          </p:cNvGrpSpPr>
          <p:nvPr/>
        </p:nvGrpSpPr>
        <p:grpSpPr bwMode="auto">
          <a:xfrm>
            <a:off x="2362200" y="838200"/>
            <a:ext cx="7848600" cy="5791200"/>
            <a:chOff x="432" y="492"/>
            <a:chExt cx="5104" cy="3828"/>
          </a:xfrm>
        </p:grpSpPr>
        <p:pic>
          <p:nvPicPr>
            <p:cNvPr id="280582" name="Picture 6" descr="neuro3e-fig-17-03-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492"/>
              <a:ext cx="5104" cy="3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0584" name="Rectangle 8"/>
            <p:cNvSpPr>
              <a:spLocks noChangeArrowheads="1"/>
            </p:cNvSpPr>
            <p:nvPr/>
          </p:nvSpPr>
          <p:spPr bwMode="auto">
            <a:xfrm>
              <a:off x="1056" y="528"/>
              <a:ext cx="240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1547075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73156" y="1163017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i="1" dirty="0"/>
              <a:t>Una </a:t>
            </a:r>
            <a:r>
              <a:rPr lang="es-419" sz="3200" i="1" dirty="0"/>
              <a:t>mujer</a:t>
            </a:r>
            <a:r>
              <a:rPr lang="en-US" sz="3200" i="1" dirty="0"/>
              <a:t> de 43 </a:t>
            </a:r>
            <a:r>
              <a:rPr lang="es-419" sz="3200" i="1" dirty="0"/>
              <a:t>años</a:t>
            </a:r>
            <a:r>
              <a:rPr lang="en-US" sz="3200" i="1" dirty="0"/>
              <a:t> </a:t>
            </a:r>
            <a:r>
              <a:rPr lang="en-US" sz="3200" i="1" dirty="0" err="1"/>
              <a:t>consulta</a:t>
            </a:r>
            <a:r>
              <a:rPr lang="en-US" sz="3200" i="1" dirty="0"/>
              <a:t> </a:t>
            </a:r>
            <a:r>
              <a:rPr lang="en-US" sz="3200" i="1" dirty="0" err="1"/>
              <a:t>por</a:t>
            </a:r>
            <a:r>
              <a:rPr lang="en-US" sz="3200" i="1" dirty="0"/>
              <a:t> un </a:t>
            </a:r>
            <a:r>
              <a:rPr lang="en-US" sz="3200" i="1" dirty="0" err="1"/>
              <a:t>cuadro</a:t>
            </a:r>
            <a:r>
              <a:rPr lang="en-US" sz="3200" i="1" dirty="0"/>
              <a:t> </a:t>
            </a:r>
            <a:r>
              <a:rPr lang="en-US" sz="3200" i="1" dirty="0" err="1"/>
              <a:t>clínico</a:t>
            </a:r>
            <a:r>
              <a:rPr lang="en-US" sz="3200" i="1" dirty="0"/>
              <a:t> de 5 </a:t>
            </a:r>
            <a:r>
              <a:rPr lang="en-US" sz="3200" i="1" dirty="0" err="1"/>
              <a:t>años</a:t>
            </a:r>
            <a:r>
              <a:rPr lang="en-US" sz="3200" i="1" dirty="0"/>
              <a:t> de </a:t>
            </a:r>
            <a:r>
              <a:rPr lang="en-US" sz="3200" i="1" dirty="0" err="1"/>
              <a:t>evolución</a:t>
            </a:r>
            <a:r>
              <a:rPr lang="en-US" sz="3200" i="1" dirty="0"/>
              <a:t> de </a:t>
            </a:r>
            <a:r>
              <a:rPr lang="en-US" sz="3200" i="1" dirty="0" err="1"/>
              <a:t>movimientos</a:t>
            </a:r>
            <a:r>
              <a:rPr lang="en-US" sz="3200" i="1" dirty="0"/>
              <a:t> </a:t>
            </a:r>
            <a:r>
              <a:rPr lang="en-US" sz="3200" i="1" dirty="0" err="1"/>
              <a:t>involuntarios</a:t>
            </a:r>
            <a:r>
              <a:rPr lang="en-US" sz="3200" i="1" dirty="0"/>
              <a:t>, </a:t>
            </a:r>
            <a:r>
              <a:rPr lang="en-US" sz="3200" i="1" dirty="0" err="1"/>
              <a:t>irregulares</a:t>
            </a:r>
            <a:r>
              <a:rPr lang="en-US" sz="3200" i="1" dirty="0"/>
              <a:t> y sin un patron. </a:t>
            </a:r>
            <a:r>
              <a:rPr lang="en-US" sz="3200" i="1" dirty="0" err="1"/>
              <a:t>Estos</a:t>
            </a:r>
            <a:r>
              <a:rPr lang="en-US" sz="3200" i="1" dirty="0"/>
              <a:t> </a:t>
            </a:r>
            <a:r>
              <a:rPr lang="en-US" sz="3200" i="1" dirty="0" err="1"/>
              <a:t>movimientos</a:t>
            </a:r>
            <a:r>
              <a:rPr lang="en-US" sz="3200" i="1" dirty="0"/>
              <a:t> no se </a:t>
            </a:r>
            <a:r>
              <a:rPr lang="en-US" sz="3200" i="1" dirty="0" err="1"/>
              <a:t>asocian</a:t>
            </a:r>
            <a:r>
              <a:rPr lang="en-US" sz="3200" i="1" dirty="0"/>
              <a:t> con la </a:t>
            </a:r>
            <a:r>
              <a:rPr lang="en-US" sz="3200" i="1" dirty="0" err="1"/>
              <a:t>postura</a:t>
            </a:r>
            <a:r>
              <a:rPr lang="en-US" sz="3200" i="1" dirty="0"/>
              <a:t>. Al </a:t>
            </a:r>
            <a:r>
              <a:rPr lang="en-US" sz="3200" i="1" dirty="0" err="1"/>
              <a:t>examen</a:t>
            </a:r>
            <a:r>
              <a:rPr lang="en-US" sz="3200" i="1" dirty="0"/>
              <a:t> </a:t>
            </a:r>
            <a:r>
              <a:rPr lang="en-US" sz="3200" i="1" dirty="0" err="1"/>
              <a:t>físico</a:t>
            </a:r>
            <a:r>
              <a:rPr lang="en-US" sz="3200" i="1" dirty="0"/>
              <a:t> se </a:t>
            </a:r>
            <a:r>
              <a:rPr lang="en-US" sz="3200" i="1" dirty="0" err="1"/>
              <a:t>aprecian</a:t>
            </a:r>
            <a:r>
              <a:rPr lang="en-US" sz="3200" i="1" dirty="0"/>
              <a:t> </a:t>
            </a:r>
            <a:r>
              <a:rPr lang="en-US" sz="3200" i="1" dirty="0" err="1"/>
              <a:t>movimientos</a:t>
            </a:r>
            <a:r>
              <a:rPr lang="en-US" sz="3200" i="1" dirty="0"/>
              <a:t> de </a:t>
            </a:r>
            <a:r>
              <a:rPr lang="en-US" sz="3200" i="1" dirty="0" err="1"/>
              <a:t>baja</a:t>
            </a:r>
            <a:r>
              <a:rPr lang="en-US" sz="3200" i="1" dirty="0"/>
              <a:t> </a:t>
            </a:r>
            <a:r>
              <a:rPr lang="en-US" sz="3200" i="1" dirty="0" err="1"/>
              <a:t>amplitud</a:t>
            </a:r>
            <a:r>
              <a:rPr lang="en-US" sz="3200" i="1" dirty="0"/>
              <a:t> que </a:t>
            </a:r>
            <a:r>
              <a:rPr lang="en-US" sz="3200" i="1" dirty="0" err="1"/>
              <a:t>afectan</a:t>
            </a:r>
            <a:r>
              <a:rPr lang="en-US" sz="3200" i="1" dirty="0"/>
              <a:t> la </a:t>
            </a:r>
            <a:r>
              <a:rPr lang="en-US" sz="3200" i="1" dirty="0" err="1"/>
              <a:t>porción</a:t>
            </a:r>
            <a:r>
              <a:rPr lang="en-US" sz="3200" i="1" dirty="0"/>
              <a:t> distal de </a:t>
            </a:r>
            <a:r>
              <a:rPr lang="en-US" sz="3200" i="1" dirty="0" err="1"/>
              <a:t>los</a:t>
            </a:r>
            <a:r>
              <a:rPr lang="en-US" sz="3200" i="1" dirty="0"/>
              <a:t> </a:t>
            </a:r>
            <a:r>
              <a:rPr lang="en-US" sz="3200" i="1" dirty="0" err="1"/>
              <a:t>miembros</a:t>
            </a:r>
            <a:r>
              <a:rPr lang="en-US" sz="3200" i="1" dirty="0"/>
              <a:t> </a:t>
            </a:r>
            <a:r>
              <a:rPr lang="en-US" sz="3200" i="1" dirty="0" err="1"/>
              <a:t>superiores</a:t>
            </a:r>
            <a:r>
              <a:rPr lang="en-US" sz="3200" i="1" dirty="0"/>
              <a:t>, la </a:t>
            </a:r>
            <a:r>
              <a:rPr lang="en-US" sz="3200" i="1" dirty="0" err="1"/>
              <a:t>cara</a:t>
            </a:r>
            <a:r>
              <a:rPr lang="en-US" sz="3200" i="1" dirty="0"/>
              <a:t> y a </a:t>
            </a:r>
            <a:r>
              <a:rPr lang="en-US" sz="3200" i="1" dirty="0" err="1"/>
              <a:t>lengua</a:t>
            </a:r>
            <a:r>
              <a:rPr lang="en-US" sz="3200" i="1" dirty="0"/>
              <a:t>. </a:t>
            </a:r>
            <a:r>
              <a:rPr lang="en-US" sz="3200" i="1" dirty="0" err="1"/>
              <a:t>Además</a:t>
            </a:r>
            <a:r>
              <a:rPr lang="en-US" sz="3200" i="1" dirty="0"/>
              <a:t> de </a:t>
            </a:r>
            <a:r>
              <a:rPr lang="en-US" sz="3200" i="1" dirty="0" err="1"/>
              <a:t>los</a:t>
            </a:r>
            <a:r>
              <a:rPr lang="en-US" sz="3200" i="1" dirty="0"/>
              <a:t> </a:t>
            </a:r>
            <a:r>
              <a:rPr lang="en-US" sz="3200" i="1" dirty="0" err="1"/>
              <a:t>problemas</a:t>
            </a:r>
            <a:r>
              <a:rPr lang="en-US" sz="3200" i="1" dirty="0"/>
              <a:t> </a:t>
            </a:r>
            <a:r>
              <a:rPr lang="en-US" sz="3200" i="1" dirty="0" err="1"/>
              <a:t>en</a:t>
            </a:r>
            <a:r>
              <a:rPr lang="en-US" sz="3200" i="1" dirty="0"/>
              <a:t> el </a:t>
            </a:r>
            <a:r>
              <a:rPr lang="en-US" sz="3200" i="1" dirty="0" err="1"/>
              <a:t>movimiento</a:t>
            </a:r>
            <a:r>
              <a:rPr lang="en-US" sz="3200" i="1" dirty="0"/>
              <a:t> la </a:t>
            </a:r>
            <a:r>
              <a:rPr lang="en-US" sz="3200" i="1" dirty="0" err="1"/>
              <a:t>paciente</a:t>
            </a:r>
            <a:r>
              <a:rPr lang="en-US" sz="3200" i="1" dirty="0"/>
              <a:t> se ha </a:t>
            </a:r>
            <a:r>
              <a:rPr lang="en-US" sz="3200" i="1" dirty="0" err="1"/>
              <a:t>quejado</a:t>
            </a:r>
            <a:r>
              <a:rPr lang="en-US" sz="3200" i="1" dirty="0"/>
              <a:t> de </a:t>
            </a:r>
            <a:r>
              <a:rPr lang="en-US" sz="3200" i="1" dirty="0" err="1"/>
              <a:t>tristeza</a:t>
            </a:r>
            <a:r>
              <a:rPr lang="en-US" sz="3200" i="1" dirty="0"/>
              <a:t>, </a:t>
            </a:r>
            <a:r>
              <a:rPr lang="en-US" sz="3200" i="1" dirty="0" err="1"/>
              <a:t>dificultadad</a:t>
            </a:r>
            <a:r>
              <a:rPr lang="en-US" sz="3200" i="1" dirty="0"/>
              <a:t> para </a:t>
            </a:r>
            <a:r>
              <a:rPr lang="en-US" sz="3200" i="1" dirty="0" err="1"/>
              <a:t>aprender</a:t>
            </a:r>
            <a:r>
              <a:rPr lang="en-US" sz="3200" i="1" dirty="0"/>
              <a:t> </a:t>
            </a:r>
            <a:r>
              <a:rPr lang="en-US" sz="3200" i="1" dirty="0" err="1"/>
              <a:t>cosas</a:t>
            </a:r>
            <a:r>
              <a:rPr lang="en-US" sz="3200" i="1" dirty="0"/>
              <a:t> </a:t>
            </a:r>
            <a:r>
              <a:rPr lang="en-US" sz="3200" i="1" dirty="0" err="1"/>
              <a:t>nuevas</a:t>
            </a:r>
            <a:r>
              <a:rPr lang="en-US" sz="3200" i="1" dirty="0"/>
              <a:t>, </a:t>
            </a:r>
            <a:r>
              <a:rPr lang="en-US" sz="3200" i="1" dirty="0" err="1"/>
              <a:t>dificultadd</a:t>
            </a:r>
            <a:r>
              <a:rPr lang="en-US" sz="3200" i="1" dirty="0"/>
              <a:t> para </a:t>
            </a:r>
            <a:r>
              <a:rPr lang="en-US" sz="3200" i="1" dirty="0" err="1"/>
              <a:t>organizars</a:t>
            </a:r>
            <a:r>
              <a:rPr lang="en-US" sz="3200" i="1" dirty="0"/>
              <a:t> </a:t>
            </a:r>
            <a:r>
              <a:rPr lang="en-US" sz="3200" i="1" dirty="0" err="1"/>
              <a:t>sus</a:t>
            </a:r>
            <a:r>
              <a:rPr lang="en-US" sz="3200" i="1" dirty="0"/>
              <a:t> </a:t>
            </a:r>
            <a:r>
              <a:rPr lang="en-US" sz="3200" i="1" dirty="0" err="1"/>
              <a:t>pensamientos</a:t>
            </a:r>
            <a:r>
              <a:rPr lang="en-US" sz="3200" i="1" dirty="0"/>
              <a:t> y </a:t>
            </a:r>
            <a:r>
              <a:rPr lang="en-US" sz="3200" i="1" dirty="0" err="1"/>
              <a:t>priorizar</a:t>
            </a:r>
            <a:r>
              <a:rPr lang="en-US" sz="3200" i="1" dirty="0"/>
              <a:t> </a:t>
            </a:r>
            <a:r>
              <a:rPr lang="en-US" sz="3200" i="1" dirty="0" err="1"/>
              <a:t>mientras</a:t>
            </a:r>
            <a:r>
              <a:rPr lang="en-US" sz="3200" i="1" dirty="0"/>
              <a:t> </a:t>
            </a:r>
            <a:r>
              <a:rPr lang="en-US" sz="3200" i="1" dirty="0" err="1"/>
              <a:t>realiza</a:t>
            </a:r>
            <a:r>
              <a:rPr lang="en-US" sz="3200" i="1" dirty="0"/>
              <a:t> </a:t>
            </a:r>
            <a:r>
              <a:rPr lang="en-US" sz="3200" i="1" dirty="0" err="1"/>
              <a:t>una</a:t>
            </a:r>
            <a:r>
              <a:rPr lang="en-US" sz="3200" i="1" dirty="0"/>
              <a:t> </a:t>
            </a:r>
            <a:r>
              <a:rPr lang="en-US" sz="3200" i="1" dirty="0" err="1"/>
              <a:t>tarea</a:t>
            </a:r>
            <a:r>
              <a:rPr lang="en-US" sz="3200" i="1" dirty="0"/>
              <a:t>, </a:t>
            </a:r>
            <a:r>
              <a:rPr lang="en-US" sz="3200" i="1" dirty="0" err="1"/>
              <a:t>dificultad</a:t>
            </a:r>
            <a:r>
              <a:rPr lang="en-US" sz="3200" i="1" dirty="0"/>
              <a:t> para </a:t>
            </a:r>
            <a:r>
              <a:rPr lang="en-US" sz="3200" i="1" dirty="0" err="1"/>
              <a:t>organizar</a:t>
            </a:r>
            <a:r>
              <a:rPr lang="en-US" sz="3200" i="1" dirty="0"/>
              <a:t> </a:t>
            </a:r>
            <a:r>
              <a:rPr lang="en-US" sz="3200" i="1" dirty="0" err="1"/>
              <a:t>sus</a:t>
            </a:r>
            <a:r>
              <a:rPr lang="en-US" sz="3200" i="1" dirty="0"/>
              <a:t> ideas. </a:t>
            </a:r>
          </a:p>
        </p:txBody>
      </p:sp>
    </p:spTree>
    <p:extLst>
      <p:ext uri="{BB962C8B-B14F-4D97-AF65-F5344CB8AC3E}">
        <p14:creationId xmlns:p14="http://schemas.microsoft.com/office/powerpoint/2010/main" val="33937587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6747" t="17176" r="28224" b="7328"/>
          <a:stretch/>
        </p:blipFill>
        <p:spPr>
          <a:xfrm>
            <a:off x="2451000" y="-13722"/>
            <a:ext cx="7290001" cy="687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349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4" name="Picture 10" descr="neuro3e-fig-17-02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52401"/>
            <a:ext cx="8683625" cy="651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971800" y="304801"/>
            <a:ext cx="1503938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2400">
                <a:latin typeface="Arial" panose="020B0604020202020204" pitchFamily="34" charset="0"/>
              </a:rPr>
              <a:t>Forebrain</a:t>
            </a: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5410200" y="5410200"/>
            <a:ext cx="1143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CO" altLang="es-CO">
              <a:solidFill>
                <a:schemeClr val="bg1"/>
              </a:solidFill>
            </a:endParaRP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5176838" y="5410201"/>
            <a:ext cx="13676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2400">
                <a:latin typeface="Arial" panose="020B0604020202020204" pitchFamily="34" charset="0"/>
              </a:rPr>
              <a:t>Midbrain</a:t>
            </a: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8153400" y="381000"/>
            <a:ext cx="197485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s-CO" sz="3200">
                <a:solidFill>
                  <a:schemeClr val="accent2"/>
                </a:solidFill>
                <a:latin typeface="Arial" panose="020B0604020202020204" pitchFamily="34" charset="0"/>
              </a:rPr>
              <a:t>Input to basal ganglia</a:t>
            </a:r>
          </a:p>
        </p:txBody>
      </p:sp>
    </p:spTree>
    <p:extLst>
      <p:ext uri="{BB962C8B-B14F-4D97-AF65-F5344CB8AC3E}">
        <p14:creationId xmlns:p14="http://schemas.microsoft.com/office/powerpoint/2010/main" val="23879354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54" name="Group 10"/>
          <p:cNvGrpSpPr>
            <a:grpSpLocks/>
          </p:cNvGrpSpPr>
          <p:nvPr/>
        </p:nvGrpSpPr>
        <p:grpSpPr bwMode="auto">
          <a:xfrm>
            <a:off x="2057401" y="381001"/>
            <a:ext cx="8531225" cy="6399213"/>
            <a:chOff x="336" y="240"/>
            <a:chExt cx="5374" cy="4031"/>
          </a:xfrm>
        </p:grpSpPr>
        <p:pic>
          <p:nvPicPr>
            <p:cNvPr id="57351" name="Picture 7" descr="neuro3e-fig-17-04-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240"/>
              <a:ext cx="5374" cy="40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7352" name="Rectangle 8"/>
            <p:cNvSpPr>
              <a:spLocks noChangeArrowheads="1"/>
            </p:cNvSpPr>
            <p:nvPr/>
          </p:nvSpPr>
          <p:spPr bwMode="auto">
            <a:xfrm>
              <a:off x="384" y="768"/>
              <a:ext cx="1200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57353" name="Rectangle 9"/>
            <p:cNvSpPr>
              <a:spLocks noChangeArrowheads="1"/>
            </p:cNvSpPr>
            <p:nvPr/>
          </p:nvSpPr>
          <p:spPr bwMode="auto">
            <a:xfrm>
              <a:off x="3072" y="768"/>
              <a:ext cx="1152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</p:grp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2133600" y="1600200"/>
            <a:ext cx="2057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CO" sz="2400">
                <a:latin typeface="Arial" panose="020B0604020202020204" pitchFamily="34" charset="0"/>
              </a:rPr>
              <a:t>Lateral view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6248400" y="1600200"/>
            <a:ext cx="2057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CO" sz="2400">
                <a:latin typeface="Arial" panose="020B0604020202020204" pitchFamily="34" charset="0"/>
              </a:rPr>
              <a:t>Medial view</a:t>
            </a: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2209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s-CO" sz="3200">
                <a:solidFill>
                  <a:schemeClr val="accent2"/>
                </a:solidFill>
                <a:latin typeface="Arial" panose="020B0604020202020204" pitchFamily="34" charset="0"/>
              </a:rPr>
              <a:t>Regions of cortical input to the basal ganglia (blue)</a:t>
            </a:r>
            <a:endParaRPr lang="en-US" altLang="es-CO" sz="3200">
              <a:solidFill>
                <a:srgbClr val="FF9933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1188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Picture 7" descr="neuro3e-fig-17-05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76201"/>
            <a:ext cx="8759825" cy="657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8458200" y="228601"/>
            <a:ext cx="197485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s-CO" sz="3200">
                <a:solidFill>
                  <a:schemeClr val="accent2"/>
                </a:solidFill>
                <a:latin typeface="Arial" panose="020B0604020202020204" pitchFamily="34" charset="0"/>
              </a:rPr>
              <a:t>Output to thalamus and cortex</a:t>
            </a: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2819400" y="866776"/>
            <a:ext cx="1503938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2400">
                <a:latin typeface="Arial" panose="020B0604020202020204" pitchFamily="34" charset="0"/>
              </a:rPr>
              <a:t>Forebrain</a:t>
            </a:r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7081838" y="5257801"/>
            <a:ext cx="13676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2400">
                <a:latin typeface="Arial" panose="020B0604020202020204" pitchFamily="34" charset="0"/>
              </a:rPr>
              <a:t>Midbrain</a:t>
            </a:r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2514600" y="152400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CO" altLang="es-CO">
              <a:solidFill>
                <a:schemeClr val="bg1"/>
              </a:solidFill>
            </a:endParaRPr>
          </a:p>
        </p:txBody>
      </p:sp>
      <p:sp>
        <p:nvSpPr>
          <p:cNvPr id="44044" name="Oval 12"/>
          <p:cNvSpPr>
            <a:spLocks noChangeArrowheads="1"/>
          </p:cNvSpPr>
          <p:nvPr/>
        </p:nvSpPr>
        <p:spPr bwMode="auto">
          <a:xfrm>
            <a:off x="6934200" y="4318000"/>
            <a:ext cx="2082800" cy="635000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44045" name="Oval 13"/>
          <p:cNvSpPr>
            <a:spLocks noChangeArrowheads="1"/>
          </p:cNvSpPr>
          <p:nvPr/>
        </p:nvSpPr>
        <p:spPr bwMode="auto">
          <a:xfrm>
            <a:off x="3759200" y="114300"/>
            <a:ext cx="1308100" cy="635000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44046" name="Oval 14"/>
          <p:cNvSpPr>
            <a:spLocks noChangeArrowheads="1"/>
          </p:cNvSpPr>
          <p:nvPr/>
        </p:nvSpPr>
        <p:spPr bwMode="auto">
          <a:xfrm>
            <a:off x="7239000" y="2489200"/>
            <a:ext cx="2082800" cy="914400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9280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6" name="Rectangle 6"/>
          <p:cNvSpPr>
            <a:spLocks noChangeArrowheads="1"/>
          </p:cNvSpPr>
          <p:nvPr/>
        </p:nvSpPr>
        <p:spPr bwMode="auto">
          <a:xfrm>
            <a:off x="3505200" y="609600"/>
            <a:ext cx="1219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s-CO" sz="3200">
                <a:solidFill>
                  <a:schemeClr val="accent2"/>
                </a:solidFill>
                <a:latin typeface="Arial" panose="020B0604020202020204" pitchFamily="34" charset="0"/>
              </a:rPr>
              <a:t>Input</a:t>
            </a:r>
          </a:p>
        </p:txBody>
      </p:sp>
      <p:pic>
        <p:nvPicPr>
          <p:cNvPr id="281602" name="Picture 2" descr="neuro3e-fig-17-02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1809751"/>
            <a:ext cx="5026025" cy="377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1607" name="Picture 7" descr="neuro3e-fig-17-05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846264"/>
            <a:ext cx="5257800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1603" name="Text Box 3"/>
          <p:cNvSpPr txBox="1">
            <a:spLocks noChangeArrowheads="1"/>
          </p:cNvSpPr>
          <p:nvPr/>
        </p:nvSpPr>
        <p:spPr bwMode="auto">
          <a:xfrm>
            <a:off x="6096000" y="1733551"/>
            <a:ext cx="3937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2000">
                <a:latin typeface="Arial" panose="020B0604020202020204" pitchFamily="34" charset="0"/>
              </a:rPr>
              <a:t>   </a:t>
            </a:r>
          </a:p>
        </p:txBody>
      </p:sp>
      <p:sp>
        <p:nvSpPr>
          <p:cNvPr id="281604" name="Rectangle 4"/>
          <p:cNvSpPr>
            <a:spLocks noChangeArrowheads="1"/>
          </p:cNvSpPr>
          <p:nvPr/>
        </p:nvSpPr>
        <p:spPr bwMode="auto">
          <a:xfrm>
            <a:off x="5181600" y="5334000"/>
            <a:ext cx="1143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CO" altLang="es-CO">
              <a:solidFill>
                <a:schemeClr val="bg1"/>
              </a:solidFill>
            </a:endParaRPr>
          </a:p>
        </p:txBody>
      </p:sp>
      <p:sp>
        <p:nvSpPr>
          <p:cNvPr id="281608" name="Text Box 8"/>
          <p:cNvSpPr txBox="1">
            <a:spLocks noChangeArrowheads="1"/>
          </p:cNvSpPr>
          <p:nvPr/>
        </p:nvSpPr>
        <p:spPr bwMode="auto">
          <a:xfrm>
            <a:off x="3429000" y="4800601"/>
            <a:ext cx="6096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s-CO" sz="2000">
                <a:latin typeface="Arial" panose="020B0604020202020204" pitchFamily="34" charset="0"/>
              </a:rPr>
              <a:t>   </a:t>
            </a:r>
          </a:p>
        </p:txBody>
      </p:sp>
      <p:sp>
        <p:nvSpPr>
          <p:cNvPr id="281609" name="Text Box 9"/>
          <p:cNvSpPr txBox="1">
            <a:spLocks noChangeArrowheads="1"/>
          </p:cNvSpPr>
          <p:nvPr/>
        </p:nvSpPr>
        <p:spPr bwMode="auto">
          <a:xfrm>
            <a:off x="2057400" y="1752601"/>
            <a:ext cx="762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s-CO" sz="2000">
                <a:latin typeface="Arial" panose="020B0604020202020204" pitchFamily="34" charset="0"/>
              </a:rPr>
              <a:t>   </a:t>
            </a:r>
          </a:p>
        </p:txBody>
      </p:sp>
      <p:sp>
        <p:nvSpPr>
          <p:cNvPr id="281610" name="Text Box 10"/>
          <p:cNvSpPr txBox="1">
            <a:spLocks noChangeArrowheads="1"/>
          </p:cNvSpPr>
          <p:nvPr/>
        </p:nvSpPr>
        <p:spPr bwMode="auto">
          <a:xfrm>
            <a:off x="3886200" y="5410201"/>
            <a:ext cx="16002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s-CO" sz="2000">
                <a:latin typeface="Arial" panose="020B0604020202020204" pitchFamily="34" charset="0"/>
              </a:rPr>
              <a:t>   </a:t>
            </a:r>
          </a:p>
        </p:txBody>
      </p:sp>
      <p:sp>
        <p:nvSpPr>
          <p:cNvPr id="281612" name="Rectangle 12"/>
          <p:cNvSpPr>
            <a:spLocks noChangeArrowheads="1"/>
          </p:cNvSpPr>
          <p:nvPr/>
        </p:nvSpPr>
        <p:spPr bwMode="auto">
          <a:xfrm>
            <a:off x="6705600" y="609600"/>
            <a:ext cx="3276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s-CO" sz="3200">
                <a:solidFill>
                  <a:schemeClr val="accent2"/>
                </a:solidFill>
                <a:latin typeface="Arial" panose="020B0604020202020204" pitchFamily="34" charset="0"/>
              </a:rPr>
              <a:t>Output and internal circuitry</a:t>
            </a:r>
          </a:p>
        </p:txBody>
      </p:sp>
      <p:sp>
        <p:nvSpPr>
          <p:cNvPr id="281614" name="Oval 14"/>
          <p:cNvSpPr>
            <a:spLocks noChangeArrowheads="1"/>
          </p:cNvSpPr>
          <p:nvPr/>
        </p:nvSpPr>
        <p:spPr bwMode="auto">
          <a:xfrm>
            <a:off x="7696200" y="2971800"/>
            <a:ext cx="1295400" cy="1143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9140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6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3091" t="17176" r="14198" b="6672"/>
          <a:stretch/>
        </p:blipFill>
        <p:spPr>
          <a:xfrm>
            <a:off x="381000" y="0"/>
            <a:ext cx="11646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9332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78" name="Line 1054"/>
          <p:cNvSpPr>
            <a:spLocks noChangeShapeType="1"/>
          </p:cNvSpPr>
          <p:nvPr/>
        </p:nvSpPr>
        <p:spPr bwMode="auto">
          <a:xfrm>
            <a:off x="3886200" y="3989388"/>
            <a:ext cx="0" cy="658812"/>
          </a:xfrm>
          <a:prstGeom prst="line">
            <a:avLst/>
          </a:prstGeom>
          <a:noFill/>
          <a:ln w="127000">
            <a:solidFill>
              <a:srgbClr val="CC99FF"/>
            </a:solidFill>
            <a:miter lim="800000"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s-CO"/>
          </a:p>
        </p:txBody>
      </p:sp>
      <p:sp>
        <p:nvSpPr>
          <p:cNvPr id="78928" name="Text Box 1104"/>
          <p:cNvSpPr txBox="1">
            <a:spLocks noChangeArrowheads="1"/>
          </p:cNvSpPr>
          <p:nvPr/>
        </p:nvSpPr>
        <p:spPr bwMode="auto">
          <a:xfrm>
            <a:off x="4038601" y="4230688"/>
            <a:ext cx="1831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2400">
                <a:latin typeface="Arial" panose="020B0604020202020204" pitchFamily="34" charset="0"/>
              </a:rPr>
              <a:t>Disinhibition</a:t>
            </a:r>
          </a:p>
        </p:txBody>
      </p:sp>
      <p:grpSp>
        <p:nvGrpSpPr>
          <p:cNvPr id="78941" name="Group 1117"/>
          <p:cNvGrpSpPr>
            <a:grpSpLocks/>
          </p:cNvGrpSpPr>
          <p:nvPr/>
        </p:nvGrpSpPr>
        <p:grpSpPr bwMode="auto">
          <a:xfrm>
            <a:off x="3886200" y="2103438"/>
            <a:ext cx="533400" cy="1325562"/>
            <a:chOff x="1488" y="1296"/>
            <a:chExt cx="336" cy="835"/>
          </a:xfrm>
        </p:grpSpPr>
        <p:sp>
          <p:nvSpPr>
            <p:cNvPr id="78853" name="Line 1029"/>
            <p:cNvSpPr>
              <a:spLocks noChangeShapeType="1"/>
            </p:cNvSpPr>
            <p:nvPr/>
          </p:nvSpPr>
          <p:spPr bwMode="auto">
            <a:xfrm>
              <a:off x="1488" y="1296"/>
              <a:ext cx="0" cy="835"/>
            </a:xfrm>
            <a:prstGeom prst="line">
              <a:avLst/>
            </a:prstGeom>
            <a:noFill/>
            <a:ln w="88900">
              <a:solidFill>
                <a:srgbClr val="FFC891"/>
              </a:solidFill>
              <a:miter lim="800000"/>
              <a:headEnd type="oval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s-CO"/>
            </a:p>
          </p:txBody>
        </p:sp>
        <p:grpSp>
          <p:nvGrpSpPr>
            <p:cNvPr id="78938" name="Group 1114"/>
            <p:cNvGrpSpPr>
              <a:grpSpLocks/>
            </p:cNvGrpSpPr>
            <p:nvPr/>
          </p:nvGrpSpPr>
          <p:grpSpPr bwMode="auto">
            <a:xfrm>
              <a:off x="1632" y="1920"/>
              <a:ext cx="192" cy="192"/>
              <a:chOff x="4224" y="2592"/>
              <a:chExt cx="192" cy="192"/>
            </a:xfrm>
          </p:grpSpPr>
          <p:sp>
            <p:nvSpPr>
              <p:cNvPr id="78939" name="Oval 1115"/>
              <p:cNvSpPr>
                <a:spLocks noChangeArrowheads="1"/>
              </p:cNvSpPr>
              <p:nvPr/>
            </p:nvSpPr>
            <p:spPr bwMode="auto">
              <a:xfrm>
                <a:off x="4224" y="2592"/>
                <a:ext cx="192" cy="19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CO"/>
              </a:p>
            </p:txBody>
          </p:sp>
          <p:sp>
            <p:nvSpPr>
              <p:cNvPr id="78940" name="Line 1116"/>
              <p:cNvSpPr>
                <a:spLocks noChangeShapeType="1"/>
              </p:cNvSpPr>
              <p:nvPr/>
            </p:nvSpPr>
            <p:spPr bwMode="auto">
              <a:xfrm>
                <a:off x="4264" y="2688"/>
                <a:ext cx="121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</p:grpSp>
      </p:grpSp>
      <p:grpSp>
        <p:nvGrpSpPr>
          <p:cNvPr id="78933" name="Group 1109"/>
          <p:cNvGrpSpPr>
            <a:grpSpLocks/>
          </p:cNvGrpSpPr>
          <p:nvPr/>
        </p:nvGrpSpPr>
        <p:grpSpPr bwMode="auto">
          <a:xfrm>
            <a:off x="3886200" y="5257801"/>
            <a:ext cx="1004888" cy="474663"/>
            <a:chOff x="1488" y="3312"/>
            <a:chExt cx="633" cy="299"/>
          </a:xfrm>
        </p:grpSpPr>
        <p:grpSp>
          <p:nvGrpSpPr>
            <p:cNvPr id="78875" name="Group 1051"/>
            <p:cNvGrpSpPr>
              <a:grpSpLocks/>
            </p:cNvGrpSpPr>
            <p:nvPr/>
          </p:nvGrpSpPr>
          <p:grpSpPr bwMode="auto">
            <a:xfrm>
              <a:off x="1488" y="3312"/>
              <a:ext cx="633" cy="299"/>
              <a:chOff x="1536" y="3888"/>
              <a:chExt cx="528" cy="420"/>
            </a:xfrm>
          </p:grpSpPr>
          <p:sp>
            <p:nvSpPr>
              <p:cNvPr id="78876" name="Line 1052"/>
              <p:cNvSpPr>
                <a:spLocks noChangeShapeType="1"/>
              </p:cNvSpPr>
              <p:nvPr/>
            </p:nvSpPr>
            <p:spPr bwMode="auto">
              <a:xfrm>
                <a:off x="1536" y="3888"/>
                <a:ext cx="0" cy="420"/>
              </a:xfrm>
              <a:prstGeom prst="line">
                <a:avLst/>
              </a:prstGeom>
              <a:noFill/>
              <a:ln w="88900">
                <a:solidFill>
                  <a:srgbClr val="99CC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s-CO"/>
              </a:p>
            </p:txBody>
          </p:sp>
          <p:sp>
            <p:nvSpPr>
              <p:cNvPr id="78877" name="Line 1053"/>
              <p:cNvSpPr>
                <a:spLocks noChangeShapeType="1"/>
              </p:cNvSpPr>
              <p:nvPr/>
            </p:nvSpPr>
            <p:spPr bwMode="auto">
              <a:xfrm rot="-5400000">
                <a:off x="1800" y="4008"/>
                <a:ext cx="0" cy="528"/>
              </a:xfrm>
              <a:prstGeom prst="line">
                <a:avLst/>
              </a:prstGeom>
              <a:noFill/>
              <a:ln w="88900">
                <a:solidFill>
                  <a:srgbClr val="99CC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s-CO"/>
              </a:p>
            </p:txBody>
          </p:sp>
        </p:grpSp>
        <p:grpSp>
          <p:nvGrpSpPr>
            <p:cNvPr id="78929" name="Group 1105"/>
            <p:cNvGrpSpPr>
              <a:grpSpLocks/>
            </p:cNvGrpSpPr>
            <p:nvPr/>
          </p:nvGrpSpPr>
          <p:grpSpPr bwMode="auto">
            <a:xfrm>
              <a:off x="1728" y="3360"/>
              <a:ext cx="192" cy="192"/>
              <a:chOff x="4712" y="2832"/>
              <a:chExt cx="192" cy="192"/>
            </a:xfrm>
          </p:grpSpPr>
          <p:sp>
            <p:nvSpPr>
              <p:cNvPr id="78930" name="Oval 1106"/>
              <p:cNvSpPr>
                <a:spLocks noChangeArrowheads="1"/>
              </p:cNvSpPr>
              <p:nvPr/>
            </p:nvSpPr>
            <p:spPr bwMode="auto">
              <a:xfrm>
                <a:off x="4712" y="2832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CO"/>
              </a:p>
            </p:txBody>
          </p:sp>
          <p:sp>
            <p:nvSpPr>
              <p:cNvPr id="78931" name="Line 1107"/>
              <p:cNvSpPr>
                <a:spLocks noChangeShapeType="1"/>
              </p:cNvSpPr>
              <p:nvPr/>
            </p:nvSpPr>
            <p:spPr bwMode="auto">
              <a:xfrm>
                <a:off x="4752" y="2928"/>
                <a:ext cx="121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78932" name="Line 1108"/>
              <p:cNvSpPr>
                <a:spLocks noChangeShapeType="1"/>
              </p:cNvSpPr>
              <p:nvPr/>
            </p:nvSpPr>
            <p:spPr bwMode="auto">
              <a:xfrm rot="-5400000">
                <a:off x="4752" y="2933"/>
                <a:ext cx="121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</p:grpSp>
      </p:grpSp>
      <p:sp>
        <p:nvSpPr>
          <p:cNvPr id="78861" name="Line 1037"/>
          <p:cNvSpPr>
            <a:spLocks noChangeShapeType="1"/>
          </p:cNvSpPr>
          <p:nvPr/>
        </p:nvSpPr>
        <p:spPr bwMode="auto">
          <a:xfrm rot="10800000">
            <a:off x="7239000" y="1143000"/>
            <a:ext cx="0" cy="2133600"/>
          </a:xfrm>
          <a:prstGeom prst="line">
            <a:avLst/>
          </a:prstGeom>
          <a:noFill/>
          <a:ln w="6350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s-CO"/>
          </a:p>
        </p:txBody>
      </p:sp>
      <p:grpSp>
        <p:nvGrpSpPr>
          <p:cNvPr id="78948" name="Group 1124"/>
          <p:cNvGrpSpPr>
            <a:grpSpLocks/>
          </p:cNvGrpSpPr>
          <p:nvPr/>
        </p:nvGrpSpPr>
        <p:grpSpPr bwMode="auto">
          <a:xfrm>
            <a:off x="2587625" y="914401"/>
            <a:ext cx="749300" cy="5484813"/>
            <a:chOff x="670" y="576"/>
            <a:chExt cx="472" cy="3455"/>
          </a:xfrm>
        </p:grpSpPr>
        <p:sp>
          <p:nvSpPr>
            <p:cNvPr id="78855" name="Line 1031"/>
            <p:cNvSpPr>
              <a:spLocks noChangeShapeType="1"/>
            </p:cNvSpPr>
            <p:nvPr/>
          </p:nvSpPr>
          <p:spPr bwMode="auto">
            <a:xfrm>
              <a:off x="681" y="576"/>
              <a:ext cx="0" cy="3455"/>
            </a:xfrm>
            <a:prstGeom prst="line">
              <a:avLst/>
            </a:prstGeom>
            <a:noFill/>
            <a:ln w="63500">
              <a:solidFill>
                <a:srgbClr val="8DA3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s-CO"/>
            </a:p>
          </p:txBody>
        </p:sp>
        <p:sp>
          <p:nvSpPr>
            <p:cNvPr id="78856" name="Line 1032"/>
            <p:cNvSpPr>
              <a:spLocks noChangeShapeType="1"/>
            </p:cNvSpPr>
            <p:nvPr/>
          </p:nvSpPr>
          <p:spPr bwMode="auto">
            <a:xfrm rot="-5400000">
              <a:off x="905" y="3775"/>
              <a:ext cx="1" cy="472"/>
            </a:xfrm>
            <a:prstGeom prst="line">
              <a:avLst/>
            </a:prstGeom>
            <a:noFill/>
            <a:ln w="63500">
              <a:solidFill>
                <a:srgbClr val="8DA3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s-CO"/>
            </a:p>
          </p:txBody>
        </p:sp>
      </p:grpSp>
      <p:sp>
        <p:nvSpPr>
          <p:cNvPr id="78857" name="Rectangle 1033"/>
          <p:cNvSpPr>
            <a:spLocks noChangeArrowheads="1"/>
          </p:cNvSpPr>
          <p:nvPr/>
        </p:nvSpPr>
        <p:spPr bwMode="auto">
          <a:xfrm>
            <a:off x="3124200" y="381000"/>
            <a:ext cx="3276600" cy="5638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DDDDDD"/>
                    </a:gs>
                    <a:gs pos="100000">
                      <a:srgbClr val="A1A1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78862" name="Text Box 1038"/>
          <p:cNvSpPr txBox="1">
            <a:spLocks noChangeArrowheads="1"/>
          </p:cNvSpPr>
          <p:nvPr/>
        </p:nvSpPr>
        <p:spPr bwMode="auto">
          <a:xfrm>
            <a:off x="3581400" y="6035676"/>
            <a:ext cx="174118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2400">
                <a:latin typeface="Arial" panose="020B0604020202020204" pitchFamily="34" charset="0"/>
              </a:rPr>
              <a:t>Brain stem/</a:t>
            </a:r>
          </a:p>
          <a:p>
            <a:r>
              <a:rPr lang="en-US" altLang="es-CO" sz="2400">
                <a:latin typeface="Arial" panose="020B0604020202020204" pitchFamily="34" charset="0"/>
              </a:rPr>
              <a:t>Spinal cord</a:t>
            </a:r>
          </a:p>
        </p:txBody>
      </p:sp>
      <p:grpSp>
        <p:nvGrpSpPr>
          <p:cNvPr id="78863" name="Group 1039"/>
          <p:cNvGrpSpPr>
            <a:grpSpLocks/>
          </p:cNvGrpSpPr>
          <p:nvPr/>
        </p:nvGrpSpPr>
        <p:grpSpPr bwMode="auto">
          <a:xfrm>
            <a:off x="6477000" y="3048000"/>
            <a:ext cx="1524000" cy="609600"/>
            <a:chOff x="3120" y="1296"/>
            <a:chExt cx="960" cy="384"/>
          </a:xfrm>
        </p:grpSpPr>
        <p:sp>
          <p:nvSpPr>
            <p:cNvPr id="78864" name="AutoShape 1040"/>
            <p:cNvSpPr>
              <a:spLocks noChangeArrowheads="1"/>
            </p:cNvSpPr>
            <p:nvPr/>
          </p:nvSpPr>
          <p:spPr bwMode="auto">
            <a:xfrm>
              <a:off x="3120" y="1296"/>
              <a:ext cx="960" cy="384"/>
            </a:xfrm>
            <a:prstGeom prst="roundRect">
              <a:avLst>
                <a:gd name="adj" fmla="val 31458"/>
              </a:avLst>
            </a:prstGeom>
            <a:solidFill>
              <a:srgbClr val="6D48C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s-CO" sz="2400"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78865" name="Text Box 1041"/>
            <p:cNvSpPr txBox="1">
              <a:spLocks noChangeArrowheads="1"/>
            </p:cNvSpPr>
            <p:nvPr/>
          </p:nvSpPr>
          <p:spPr bwMode="auto">
            <a:xfrm>
              <a:off x="3264" y="1343"/>
              <a:ext cx="660" cy="288"/>
            </a:xfrm>
            <a:prstGeom prst="rect">
              <a:avLst/>
            </a:prstGeom>
            <a:solidFill>
              <a:srgbClr val="6D48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s-CO" sz="2400">
                  <a:solidFill>
                    <a:schemeClr val="bg1"/>
                  </a:solidFill>
                  <a:latin typeface="Arial" panose="020B0604020202020204" pitchFamily="34" charset="0"/>
                </a:rPr>
                <a:t>VA/VL</a:t>
              </a:r>
            </a:p>
          </p:txBody>
        </p:sp>
      </p:grpSp>
      <p:grpSp>
        <p:nvGrpSpPr>
          <p:cNvPr id="78867" name="Group 1043"/>
          <p:cNvGrpSpPr>
            <a:grpSpLocks/>
          </p:cNvGrpSpPr>
          <p:nvPr/>
        </p:nvGrpSpPr>
        <p:grpSpPr bwMode="auto">
          <a:xfrm>
            <a:off x="3556000" y="1524000"/>
            <a:ext cx="2209800" cy="763588"/>
            <a:chOff x="1280" y="959"/>
            <a:chExt cx="1392" cy="481"/>
          </a:xfrm>
        </p:grpSpPr>
        <p:sp>
          <p:nvSpPr>
            <p:cNvPr id="78868" name="AutoShape 1044"/>
            <p:cNvSpPr>
              <a:spLocks noChangeArrowheads="1"/>
            </p:cNvSpPr>
            <p:nvPr/>
          </p:nvSpPr>
          <p:spPr bwMode="auto">
            <a:xfrm>
              <a:off x="1280" y="1008"/>
              <a:ext cx="1392" cy="432"/>
            </a:xfrm>
            <a:prstGeom prst="roundRect">
              <a:avLst>
                <a:gd name="adj" fmla="val 37269"/>
              </a:avLst>
            </a:prstGeom>
            <a:solidFill>
              <a:srgbClr val="FFC89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CO" altLang="es-CO" sz="2400">
                <a:latin typeface="Arial" panose="020B0604020202020204" pitchFamily="34" charset="0"/>
              </a:endParaRPr>
            </a:p>
          </p:txBody>
        </p:sp>
        <p:sp>
          <p:nvSpPr>
            <p:cNvPr id="78869" name="Text Box 1045"/>
            <p:cNvSpPr txBox="1">
              <a:spLocks noChangeArrowheads="1"/>
            </p:cNvSpPr>
            <p:nvPr/>
          </p:nvSpPr>
          <p:spPr bwMode="auto">
            <a:xfrm>
              <a:off x="1584" y="959"/>
              <a:ext cx="83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s-CO" sz="2400">
                  <a:latin typeface="Arial" panose="020B0604020202020204" pitchFamily="34" charset="0"/>
                </a:rPr>
                <a:t>Striatum</a:t>
              </a:r>
            </a:p>
          </p:txBody>
        </p:sp>
      </p:grpSp>
      <p:sp>
        <p:nvSpPr>
          <p:cNvPr id="78870" name="Text Box 1046"/>
          <p:cNvSpPr txBox="1">
            <a:spLocks noChangeArrowheads="1"/>
          </p:cNvSpPr>
          <p:nvPr/>
        </p:nvSpPr>
        <p:spPr bwMode="auto">
          <a:xfrm>
            <a:off x="7162800" y="6035675"/>
            <a:ext cx="3200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CO" sz="1400" i="1">
                <a:latin typeface="Arial" panose="020B0604020202020204" pitchFamily="34" charset="0"/>
              </a:rPr>
              <a:t>Modified from Wichmann and Delong, </a:t>
            </a:r>
            <a:r>
              <a:rPr lang="en-US" altLang="es-CO" sz="1400" i="1">
                <a:latin typeface="Arial" panose="020B0604020202020204" pitchFamily="34" charset="0"/>
                <a:cs typeface="Times New Roman" panose="02020603050405020304" pitchFamily="18" charset="0"/>
              </a:rPr>
              <a:t>Curr Opin Neurobiol. 6:751-758, 1996. </a:t>
            </a:r>
          </a:p>
        </p:txBody>
      </p:sp>
      <p:grpSp>
        <p:nvGrpSpPr>
          <p:cNvPr id="78872" name="Group 1048"/>
          <p:cNvGrpSpPr>
            <a:grpSpLocks/>
          </p:cNvGrpSpPr>
          <p:nvPr/>
        </p:nvGrpSpPr>
        <p:grpSpPr bwMode="auto">
          <a:xfrm>
            <a:off x="4708526" y="5029200"/>
            <a:ext cx="5197475" cy="954088"/>
            <a:chOff x="2006" y="3168"/>
            <a:chExt cx="3274" cy="601"/>
          </a:xfrm>
        </p:grpSpPr>
        <p:sp>
          <p:nvSpPr>
            <p:cNvPr id="78873" name="Text Box 1049"/>
            <p:cNvSpPr txBox="1">
              <a:spLocks noChangeArrowheads="1"/>
            </p:cNvSpPr>
            <p:nvPr/>
          </p:nvSpPr>
          <p:spPr bwMode="auto">
            <a:xfrm>
              <a:off x="2006" y="3196"/>
              <a:ext cx="22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s-CO" sz="3600">
                  <a:latin typeface="Arial" panose="020B0604020202020204" pitchFamily="34" charset="0"/>
                </a:rPr>
                <a:t>*</a:t>
              </a:r>
            </a:p>
          </p:txBody>
        </p:sp>
        <p:sp>
          <p:nvSpPr>
            <p:cNvPr id="78874" name="Text Box 1050"/>
            <p:cNvSpPr txBox="1">
              <a:spLocks noChangeArrowheads="1"/>
            </p:cNvSpPr>
            <p:nvPr/>
          </p:nvSpPr>
          <p:spPr bwMode="auto">
            <a:xfrm>
              <a:off x="3744" y="3168"/>
              <a:ext cx="1536" cy="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s-CO" sz="4800" baseline="-10000">
                  <a:latin typeface="Arial" panose="020B0604020202020204" pitchFamily="34" charset="0"/>
                </a:rPr>
                <a:t>*</a:t>
              </a:r>
              <a:r>
                <a:rPr lang="en-US" altLang="es-CO" sz="4400" baseline="-10000">
                  <a:latin typeface="Arial" panose="020B0604020202020204" pitchFamily="34" charset="0"/>
                </a:rPr>
                <a:t> </a:t>
              </a:r>
              <a:r>
                <a:rPr lang="en-US" altLang="es-CO" sz="2400">
                  <a:latin typeface="Arial" panose="020B0604020202020204" pitchFamily="34" charset="0"/>
                </a:rPr>
                <a:t>tonically active</a:t>
              </a:r>
            </a:p>
            <a:p>
              <a:r>
                <a:rPr lang="en-US" altLang="es-CO" sz="2400">
                  <a:latin typeface="Arial" panose="020B0604020202020204" pitchFamily="34" charset="0"/>
                </a:rPr>
                <a:t>   ~100 Hz</a:t>
              </a:r>
            </a:p>
          </p:txBody>
        </p:sp>
      </p:grpSp>
      <p:sp>
        <p:nvSpPr>
          <p:cNvPr id="78880" name="AutoShape 1056"/>
          <p:cNvSpPr>
            <a:spLocks noChangeArrowheads="1"/>
          </p:cNvSpPr>
          <p:nvPr/>
        </p:nvSpPr>
        <p:spPr bwMode="auto">
          <a:xfrm>
            <a:off x="3424238" y="4686300"/>
            <a:ext cx="1066800" cy="571500"/>
          </a:xfrm>
          <a:prstGeom prst="roundRect">
            <a:avLst>
              <a:gd name="adj" fmla="val 34491"/>
            </a:avLst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s-CO" sz="2400">
                <a:latin typeface="Arial" panose="020B0604020202020204" pitchFamily="34" charset="0"/>
              </a:rPr>
              <a:t>STN</a:t>
            </a:r>
          </a:p>
        </p:txBody>
      </p:sp>
      <p:grpSp>
        <p:nvGrpSpPr>
          <p:cNvPr id="78927" name="Group 1103"/>
          <p:cNvGrpSpPr>
            <a:grpSpLocks/>
          </p:cNvGrpSpPr>
          <p:nvPr/>
        </p:nvGrpSpPr>
        <p:grpSpPr bwMode="auto">
          <a:xfrm>
            <a:off x="6172200" y="3730626"/>
            <a:ext cx="1600200" cy="1984375"/>
            <a:chOff x="2928" y="2350"/>
            <a:chExt cx="1008" cy="1250"/>
          </a:xfrm>
        </p:grpSpPr>
        <p:grpSp>
          <p:nvGrpSpPr>
            <p:cNvPr id="78921" name="Group 1097"/>
            <p:cNvGrpSpPr>
              <a:grpSpLocks/>
            </p:cNvGrpSpPr>
            <p:nvPr/>
          </p:nvGrpSpPr>
          <p:grpSpPr bwMode="auto">
            <a:xfrm>
              <a:off x="2928" y="2350"/>
              <a:ext cx="720" cy="1250"/>
              <a:chOff x="2930" y="2352"/>
              <a:chExt cx="720" cy="1250"/>
            </a:xfrm>
          </p:grpSpPr>
          <p:sp>
            <p:nvSpPr>
              <p:cNvPr id="78922" name="Line 1098"/>
              <p:cNvSpPr>
                <a:spLocks noChangeShapeType="1"/>
              </p:cNvSpPr>
              <p:nvPr/>
            </p:nvSpPr>
            <p:spPr bwMode="auto">
              <a:xfrm>
                <a:off x="2930" y="3580"/>
                <a:ext cx="720" cy="0"/>
              </a:xfrm>
              <a:prstGeom prst="line">
                <a:avLst/>
              </a:prstGeom>
              <a:noFill/>
              <a:ln w="152400">
                <a:solidFill>
                  <a:srgbClr val="CC99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s-CO"/>
              </a:p>
            </p:txBody>
          </p:sp>
          <p:sp>
            <p:nvSpPr>
              <p:cNvPr id="78923" name="Line 1099"/>
              <p:cNvSpPr>
                <a:spLocks noChangeShapeType="1"/>
              </p:cNvSpPr>
              <p:nvPr/>
            </p:nvSpPr>
            <p:spPr bwMode="auto">
              <a:xfrm flipV="1">
                <a:off x="3600" y="2352"/>
                <a:ext cx="0" cy="1250"/>
              </a:xfrm>
              <a:prstGeom prst="line">
                <a:avLst/>
              </a:prstGeom>
              <a:noFill/>
              <a:ln w="152400">
                <a:solidFill>
                  <a:srgbClr val="CC99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s-CO"/>
              </a:p>
            </p:txBody>
          </p:sp>
        </p:grpSp>
        <p:grpSp>
          <p:nvGrpSpPr>
            <p:cNvPr id="78892" name="Group 1068"/>
            <p:cNvGrpSpPr>
              <a:grpSpLocks/>
            </p:cNvGrpSpPr>
            <p:nvPr/>
          </p:nvGrpSpPr>
          <p:grpSpPr bwMode="auto">
            <a:xfrm>
              <a:off x="3744" y="2400"/>
              <a:ext cx="192" cy="192"/>
              <a:chOff x="4224" y="2592"/>
              <a:chExt cx="192" cy="192"/>
            </a:xfrm>
          </p:grpSpPr>
          <p:sp>
            <p:nvSpPr>
              <p:cNvPr id="78893" name="Oval 1069"/>
              <p:cNvSpPr>
                <a:spLocks noChangeArrowheads="1"/>
              </p:cNvSpPr>
              <p:nvPr/>
            </p:nvSpPr>
            <p:spPr bwMode="auto">
              <a:xfrm>
                <a:off x="4224" y="2592"/>
                <a:ext cx="192" cy="19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CO"/>
              </a:p>
            </p:txBody>
          </p:sp>
          <p:sp>
            <p:nvSpPr>
              <p:cNvPr id="78894" name="Line 1070"/>
              <p:cNvSpPr>
                <a:spLocks noChangeShapeType="1"/>
              </p:cNvSpPr>
              <p:nvPr/>
            </p:nvSpPr>
            <p:spPr bwMode="auto">
              <a:xfrm>
                <a:off x="4264" y="2688"/>
                <a:ext cx="121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</p:grpSp>
      </p:grpSp>
      <p:grpSp>
        <p:nvGrpSpPr>
          <p:cNvPr id="78942" name="Group 1118"/>
          <p:cNvGrpSpPr>
            <a:grpSpLocks/>
          </p:cNvGrpSpPr>
          <p:nvPr/>
        </p:nvGrpSpPr>
        <p:grpSpPr bwMode="auto">
          <a:xfrm>
            <a:off x="4724400" y="914400"/>
            <a:ext cx="533400" cy="685800"/>
            <a:chOff x="2016" y="576"/>
            <a:chExt cx="336" cy="432"/>
          </a:xfrm>
        </p:grpSpPr>
        <p:sp>
          <p:nvSpPr>
            <p:cNvPr id="78896" name="Line 1072"/>
            <p:cNvSpPr>
              <a:spLocks noChangeShapeType="1"/>
            </p:cNvSpPr>
            <p:nvPr/>
          </p:nvSpPr>
          <p:spPr bwMode="auto">
            <a:xfrm>
              <a:off x="2016" y="576"/>
              <a:ext cx="0" cy="432"/>
            </a:xfrm>
            <a:prstGeom prst="line">
              <a:avLst/>
            </a:prstGeom>
            <a:noFill/>
            <a:ln w="88900">
              <a:solidFill>
                <a:srgbClr val="8DA3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s-CO"/>
            </a:p>
          </p:txBody>
        </p:sp>
        <p:grpSp>
          <p:nvGrpSpPr>
            <p:cNvPr id="78897" name="Group 1073"/>
            <p:cNvGrpSpPr>
              <a:grpSpLocks/>
            </p:cNvGrpSpPr>
            <p:nvPr/>
          </p:nvGrpSpPr>
          <p:grpSpPr bwMode="auto">
            <a:xfrm>
              <a:off x="2160" y="768"/>
              <a:ext cx="192" cy="192"/>
              <a:chOff x="4712" y="2832"/>
              <a:chExt cx="192" cy="192"/>
            </a:xfrm>
          </p:grpSpPr>
          <p:sp>
            <p:nvSpPr>
              <p:cNvPr id="78898" name="Oval 1074"/>
              <p:cNvSpPr>
                <a:spLocks noChangeArrowheads="1"/>
              </p:cNvSpPr>
              <p:nvPr/>
            </p:nvSpPr>
            <p:spPr bwMode="auto">
              <a:xfrm>
                <a:off x="4712" y="2832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CO"/>
              </a:p>
            </p:txBody>
          </p:sp>
          <p:sp>
            <p:nvSpPr>
              <p:cNvPr id="78899" name="Line 1075"/>
              <p:cNvSpPr>
                <a:spLocks noChangeShapeType="1"/>
              </p:cNvSpPr>
              <p:nvPr/>
            </p:nvSpPr>
            <p:spPr bwMode="auto">
              <a:xfrm>
                <a:off x="4752" y="2928"/>
                <a:ext cx="121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78900" name="Line 1076"/>
              <p:cNvSpPr>
                <a:spLocks noChangeShapeType="1"/>
              </p:cNvSpPr>
              <p:nvPr/>
            </p:nvSpPr>
            <p:spPr bwMode="auto">
              <a:xfrm rot="-5400000">
                <a:off x="4752" y="2933"/>
                <a:ext cx="121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</p:grpSp>
      </p:grpSp>
      <p:sp>
        <p:nvSpPr>
          <p:cNvPr id="78906" name="Text Box 1082"/>
          <p:cNvSpPr txBox="1">
            <a:spLocks noChangeArrowheads="1"/>
          </p:cNvSpPr>
          <p:nvPr/>
        </p:nvSpPr>
        <p:spPr bwMode="auto">
          <a:xfrm>
            <a:off x="3219450" y="3168650"/>
            <a:ext cx="361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3600"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78907" name="Text Box 1083"/>
          <p:cNvSpPr txBox="1">
            <a:spLocks noChangeArrowheads="1"/>
          </p:cNvSpPr>
          <p:nvPr/>
        </p:nvSpPr>
        <p:spPr bwMode="auto">
          <a:xfrm>
            <a:off x="8023225" y="1981200"/>
            <a:ext cx="2298700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2200">
                <a:latin typeface="Arial" panose="020B0604020202020204" pitchFamily="34" charset="0"/>
              </a:rPr>
              <a:t>Indirect pathway:</a:t>
            </a:r>
          </a:p>
          <a:p>
            <a:r>
              <a:rPr lang="en-US" altLang="es-CO" sz="2200" i="1">
                <a:latin typeface="Arial" panose="020B0604020202020204" pitchFamily="34" charset="0"/>
              </a:rPr>
              <a:t>inhibits</a:t>
            </a:r>
          </a:p>
          <a:p>
            <a:pPr>
              <a:lnSpc>
                <a:spcPct val="80000"/>
              </a:lnSpc>
            </a:pPr>
            <a:r>
              <a:rPr lang="en-US" altLang="es-CO" sz="2200" i="1">
                <a:latin typeface="Arial" panose="020B0604020202020204" pitchFamily="34" charset="0"/>
              </a:rPr>
              <a:t>movement</a:t>
            </a:r>
          </a:p>
        </p:txBody>
      </p:sp>
      <p:sp>
        <p:nvSpPr>
          <p:cNvPr id="78858" name="AutoShape 1034"/>
          <p:cNvSpPr>
            <a:spLocks noChangeArrowheads="1"/>
          </p:cNvSpPr>
          <p:nvPr/>
        </p:nvSpPr>
        <p:spPr bwMode="auto">
          <a:xfrm>
            <a:off x="1676400" y="152400"/>
            <a:ext cx="6096000" cy="914400"/>
          </a:xfrm>
          <a:prstGeom prst="roundRect">
            <a:avLst>
              <a:gd name="adj" fmla="val 37847"/>
            </a:avLst>
          </a:prstGeom>
          <a:solidFill>
            <a:srgbClr val="8DA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s-CO" sz="3200">
                <a:latin typeface="Arial" panose="020B0604020202020204" pitchFamily="34" charset="0"/>
              </a:rPr>
              <a:t>Cortex</a:t>
            </a:r>
          </a:p>
        </p:txBody>
      </p:sp>
      <p:sp>
        <p:nvSpPr>
          <p:cNvPr id="78943" name="Text Box 1119"/>
          <p:cNvSpPr txBox="1">
            <a:spLocks noChangeArrowheads="1"/>
          </p:cNvSpPr>
          <p:nvPr/>
        </p:nvSpPr>
        <p:spPr bwMode="auto">
          <a:xfrm>
            <a:off x="8023226" y="1981200"/>
            <a:ext cx="2241319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2200">
                <a:latin typeface="Arial" panose="020B0604020202020204" pitchFamily="34" charset="0"/>
              </a:rPr>
              <a:t>Indirect pathway</a:t>
            </a:r>
          </a:p>
          <a:p>
            <a:endParaRPr lang="en-US" altLang="es-CO" sz="2200">
              <a:latin typeface="Arial" panose="020B0604020202020204" pitchFamily="34" charset="0"/>
            </a:endParaRPr>
          </a:p>
          <a:p>
            <a:endParaRPr lang="en-US" altLang="es-CO" sz="2200" i="1">
              <a:latin typeface="Arial" panose="020B0604020202020204" pitchFamily="34" charset="0"/>
            </a:endParaRPr>
          </a:p>
        </p:txBody>
      </p:sp>
      <p:sp>
        <p:nvSpPr>
          <p:cNvPr id="78944" name="Line 1120"/>
          <p:cNvSpPr>
            <a:spLocks noChangeShapeType="1"/>
          </p:cNvSpPr>
          <p:nvPr/>
        </p:nvSpPr>
        <p:spPr bwMode="auto">
          <a:xfrm>
            <a:off x="3886200" y="3989388"/>
            <a:ext cx="0" cy="658812"/>
          </a:xfrm>
          <a:prstGeom prst="line">
            <a:avLst/>
          </a:prstGeom>
          <a:noFill/>
          <a:ln w="88900">
            <a:solidFill>
              <a:srgbClr val="CC99FF"/>
            </a:solidFill>
            <a:miter lim="800000"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s-CO"/>
          </a:p>
        </p:txBody>
      </p:sp>
      <p:sp>
        <p:nvSpPr>
          <p:cNvPr id="78879" name="AutoShape 1055"/>
          <p:cNvSpPr>
            <a:spLocks noChangeArrowheads="1"/>
          </p:cNvSpPr>
          <p:nvPr/>
        </p:nvSpPr>
        <p:spPr bwMode="auto">
          <a:xfrm>
            <a:off x="3424238" y="3455988"/>
            <a:ext cx="1066800" cy="533400"/>
          </a:xfrm>
          <a:prstGeom prst="roundRect">
            <a:avLst>
              <a:gd name="adj" fmla="val 34491"/>
            </a:avLst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s-CO" sz="2400">
                <a:latin typeface="Arial" panose="020B0604020202020204" pitchFamily="34" charset="0"/>
              </a:rPr>
              <a:t>GPe</a:t>
            </a:r>
          </a:p>
        </p:txBody>
      </p:sp>
      <p:grpSp>
        <p:nvGrpSpPr>
          <p:cNvPr id="78945" name="Group 1121"/>
          <p:cNvGrpSpPr>
            <a:grpSpLocks/>
          </p:cNvGrpSpPr>
          <p:nvPr/>
        </p:nvGrpSpPr>
        <p:grpSpPr bwMode="auto">
          <a:xfrm>
            <a:off x="6096000" y="3730626"/>
            <a:ext cx="1143000" cy="1984375"/>
            <a:chOff x="3408" y="2448"/>
            <a:chExt cx="720" cy="1250"/>
          </a:xfrm>
        </p:grpSpPr>
        <p:sp>
          <p:nvSpPr>
            <p:cNvPr id="78946" name="Line 1122"/>
            <p:cNvSpPr>
              <a:spLocks noChangeShapeType="1"/>
            </p:cNvSpPr>
            <p:nvPr/>
          </p:nvSpPr>
          <p:spPr bwMode="auto">
            <a:xfrm>
              <a:off x="3408" y="3676"/>
              <a:ext cx="720" cy="0"/>
            </a:xfrm>
            <a:prstGeom prst="line">
              <a:avLst/>
            </a:prstGeom>
            <a:noFill/>
            <a:ln w="88900">
              <a:solidFill>
                <a:srgbClr val="CC99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s-CO"/>
            </a:p>
          </p:txBody>
        </p:sp>
        <p:sp>
          <p:nvSpPr>
            <p:cNvPr id="78947" name="Line 1123"/>
            <p:cNvSpPr>
              <a:spLocks noChangeShapeType="1"/>
            </p:cNvSpPr>
            <p:nvPr/>
          </p:nvSpPr>
          <p:spPr bwMode="auto">
            <a:xfrm flipV="1">
              <a:off x="4128" y="2448"/>
              <a:ext cx="0" cy="1250"/>
            </a:xfrm>
            <a:prstGeom prst="line">
              <a:avLst/>
            </a:prstGeom>
            <a:noFill/>
            <a:ln w="88900">
              <a:solidFill>
                <a:srgbClr val="CC99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s-CO"/>
            </a:p>
          </p:txBody>
        </p:sp>
      </p:grpSp>
      <p:sp>
        <p:nvSpPr>
          <p:cNvPr id="78866" name="AutoShape 1042"/>
          <p:cNvSpPr>
            <a:spLocks noChangeArrowheads="1"/>
          </p:cNvSpPr>
          <p:nvPr/>
        </p:nvSpPr>
        <p:spPr bwMode="auto">
          <a:xfrm>
            <a:off x="4953000" y="5384800"/>
            <a:ext cx="1219200" cy="533400"/>
          </a:xfrm>
          <a:prstGeom prst="roundRect">
            <a:avLst>
              <a:gd name="adj" fmla="val 34491"/>
            </a:avLst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s-CO" sz="2400">
                <a:latin typeface="Arial" panose="020B0604020202020204" pitchFamily="34" charset="0"/>
              </a:rPr>
              <a:t>GPi/SNr</a:t>
            </a:r>
          </a:p>
        </p:txBody>
      </p:sp>
      <p:grpSp>
        <p:nvGrpSpPr>
          <p:cNvPr id="78958" name="Group 1134"/>
          <p:cNvGrpSpPr>
            <a:grpSpLocks/>
          </p:cNvGrpSpPr>
          <p:nvPr/>
        </p:nvGrpSpPr>
        <p:grpSpPr bwMode="auto">
          <a:xfrm>
            <a:off x="8077202" y="3879850"/>
            <a:ext cx="2239963" cy="768350"/>
            <a:chOff x="4128" y="2444"/>
            <a:chExt cx="1411" cy="484"/>
          </a:xfrm>
        </p:grpSpPr>
        <p:grpSp>
          <p:nvGrpSpPr>
            <p:cNvPr id="78949" name="Group 1125"/>
            <p:cNvGrpSpPr>
              <a:grpSpLocks/>
            </p:cNvGrpSpPr>
            <p:nvPr/>
          </p:nvGrpSpPr>
          <p:grpSpPr bwMode="auto">
            <a:xfrm>
              <a:off x="4128" y="2736"/>
              <a:ext cx="192" cy="192"/>
              <a:chOff x="4224" y="2592"/>
              <a:chExt cx="192" cy="192"/>
            </a:xfrm>
          </p:grpSpPr>
          <p:sp>
            <p:nvSpPr>
              <p:cNvPr id="78950" name="Oval 1126"/>
              <p:cNvSpPr>
                <a:spLocks noChangeArrowheads="1"/>
              </p:cNvSpPr>
              <p:nvPr/>
            </p:nvSpPr>
            <p:spPr bwMode="auto">
              <a:xfrm>
                <a:off x="4224" y="2592"/>
                <a:ext cx="192" cy="19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CO"/>
              </a:p>
            </p:txBody>
          </p:sp>
          <p:sp>
            <p:nvSpPr>
              <p:cNvPr id="78951" name="Line 1127"/>
              <p:cNvSpPr>
                <a:spLocks noChangeShapeType="1"/>
              </p:cNvSpPr>
              <p:nvPr/>
            </p:nvSpPr>
            <p:spPr bwMode="auto">
              <a:xfrm>
                <a:off x="4264" y="2688"/>
                <a:ext cx="121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</p:grpSp>
        <p:grpSp>
          <p:nvGrpSpPr>
            <p:cNvPr id="78952" name="Group 1128"/>
            <p:cNvGrpSpPr>
              <a:grpSpLocks/>
            </p:cNvGrpSpPr>
            <p:nvPr/>
          </p:nvGrpSpPr>
          <p:grpSpPr bwMode="auto">
            <a:xfrm>
              <a:off x="4128" y="2448"/>
              <a:ext cx="192" cy="192"/>
              <a:chOff x="2160" y="768"/>
              <a:chExt cx="192" cy="192"/>
            </a:xfrm>
          </p:grpSpPr>
          <p:sp>
            <p:nvSpPr>
              <p:cNvPr id="78953" name="Oval 1129"/>
              <p:cNvSpPr>
                <a:spLocks noChangeArrowheads="1"/>
              </p:cNvSpPr>
              <p:nvPr/>
            </p:nvSpPr>
            <p:spPr bwMode="auto">
              <a:xfrm>
                <a:off x="2160" y="768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CO"/>
              </a:p>
            </p:txBody>
          </p:sp>
          <p:sp>
            <p:nvSpPr>
              <p:cNvPr id="78954" name="Line 1130"/>
              <p:cNvSpPr>
                <a:spLocks noChangeShapeType="1"/>
              </p:cNvSpPr>
              <p:nvPr/>
            </p:nvSpPr>
            <p:spPr bwMode="auto">
              <a:xfrm>
                <a:off x="2200" y="864"/>
                <a:ext cx="121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78955" name="Line 1131"/>
              <p:cNvSpPr>
                <a:spLocks noChangeShapeType="1"/>
              </p:cNvSpPr>
              <p:nvPr/>
            </p:nvSpPr>
            <p:spPr bwMode="auto">
              <a:xfrm rot="-5400000">
                <a:off x="2200" y="869"/>
                <a:ext cx="121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</p:grpSp>
        <p:sp>
          <p:nvSpPr>
            <p:cNvPr id="78956" name="Text Box 1132"/>
            <p:cNvSpPr txBox="1">
              <a:spLocks noChangeArrowheads="1"/>
            </p:cNvSpPr>
            <p:nvPr/>
          </p:nvSpPr>
          <p:spPr bwMode="auto">
            <a:xfrm>
              <a:off x="4332" y="2444"/>
              <a:ext cx="1207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s-CO" sz="1400">
                  <a:latin typeface="Arial" panose="020B0604020202020204" pitchFamily="34" charset="0"/>
                </a:rPr>
                <a:t>Excitation (glutamate)</a:t>
              </a:r>
            </a:p>
          </p:txBody>
        </p:sp>
        <p:sp>
          <p:nvSpPr>
            <p:cNvPr id="78957" name="Text Box 1133"/>
            <p:cNvSpPr txBox="1">
              <a:spLocks noChangeArrowheads="1"/>
            </p:cNvSpPr>
            <p:nvPr/>
          </p:nvSpPr>
          <p:spPr bwMode="auto">
            <a:xfrm>
              <a:off x="4332" y="2732"/>
              <a:ext cx="989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s-CO" sz="1400">
                  <a:latin typeface="Arial" panose="020B0604020202020204" pitchFamily="34" charset="0"/>
                </a:rPr>
                <a:t>Inhibition (GABA)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318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8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8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8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8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8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78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928" grpId="0"/>
      <p:bldP spid="78862" grpId="0" autoUpdateAnimBg="0"/>
      <p:bldP spid="78907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835" name="Group 1083"/>
          <p:cNvGrpSpPr>
            <a:grpSpLocks/>
          </p:cNvGrpSpPr>
          <p:nvPr/>
        </p:nvGrpSpPr>
        <p:grpSpPr bwMode="auto">
          <a:xfrm>
            <a:off x="6096000" y="3733801"/>
            <a:ext cx="1143000" cy="1984375"/>
            <a:chOff x="3408" y="2448"/>
            <a:chExt cx="720" cy="1250"/>
          </a:xfrm>
        </p:grpSpPr>
        <p:sp>
          <p:nvSpPr>
            <p:cNvPr id="75836" name="Line 1084"/>
            <p:cNvSpPr>
              <a:spLocks noChangeShapeType="1"/>
            </p:cNvSpPr>
            <p:nvPr/>
          </p:nvSpPr>
          <p:spPr bwMode="auto">
            <a:xfrm>
              <a:off x="3408" y="3676"/>
              <a:ext cx="720" cy="0"/>
            </a:xfrm>
            <a:prstGeom prst="line">
              <a:avLst/>
            </a:prstGeom>
            <a:noFill/>
            <a:ln w="88900">
              <a:solidFill>
                <a:srgbClr val="CC99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s-CO"/>
            </a:p>
          </p:txBody>
        </p:sp>
        <p:sp>
          <p:nvSpPr>
            <p:cNvPr id="75837" name="Line 1085"/>
            <p:cNvSpPr>
              <a:spLocks noChangeShapeType="1"/>
            </p:cNvSpPr>
            <p:nvPr/>
          </p:nvSpPr>
          <p:spPr bwMode="auto">
            <a:xfrm flipV="1">
              <a:off x="4128" y="2448"/>
              <a:ext cx="0" cy="1250"/>
            </a:xfrm>
            <a:prstGeom prst="line">
              <a:avLst/>
            </a:prstGeom>
            <a:noFill/>
            <a:ln w="88900">
              <a:solidFill>
                <a:srgbClr val="CC99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s-CO"/>
            </a:p>
          </p:txBody>
        </p:sp>
      </p:grpSp>
      <p:sp>
        <p:nvSpPr>
          <p:cNvPr id="75778" name="Line 1026"/>
          <p:cNvSpPr>
            <a:spLocks noChangeShapeType="1"/>
          </p:cNvSpPr>
          <p:nvPr/>
        </p:nvSpPr>
        <p:spPr bwMode="auto">
          <a:xfrm>
            <a:off x="3886200" y="2057401"/>
            <a:ext cx="0" cy="1325563"/>
          </a:xfrm>
          <a:prstGeom prst="line">
            <a:avLst/>
          </a:prstGeom>
          <a:noFill/>
          <a:ln w="88900">
            <a:solidFill>
              <a:srgbClr val="FFC891"/>
            </a:solidFill>
            <a:miter lim="800000"/>
            <a:headEnd type="oval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s-CO"/>
          </a:p>
        </p:txBody>
      </p:sp>
      <p:grpSp>
        <p:nvGrpSpPr>
          <p:cNvPr id="75779" name="Group 1027"/>
          <p:cNvGrpSpPr>
            <a:grpSpLocks/>
          </p:cNvGrpSpPr>
          <p:nvPr/>
        </p:nvGrpSpPr>
        <p:grpSpPr bwMode="auto">
          <a:xfrm>
            <a:off x="2603500" y="914401"/>
            <a:ext cx="749300" cy="5484813"/>
            <a:chOff x="623" y="864"/>
            <a:chExt cx="472" cy="4255"/>
          </a:xfrm>
        </p:grpSpPr>
        <p:sp>
          <p:nvSpPr>
            <p:cNvPr id="75780" name="Line 1028"/>
            <p:cNvSpPr>
              <a:spLocks noChangeShapeType="1"/>
            </p:cNvSpPr>
            <p:nvPr/>
          </p:nvSpPr>
          <p:spPr bwMode="auto">
            <a:xfrm>
              <a:off x="624" y="864"/>
              <a:ext cx="0" cy="4255"/>
            </a:xfrm>
            <a:prstGeom prst="line">
              <a:avLst/>
            </a:prstGeom>
            <a:noFill/>
            <a:ln w="88900">
              <a:solidFill>
                <a:srgbClr val="8DA3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s-CO"/>
            </a:p>
          </p:txBody>
        </p:sp>
        <p:sp>
          <p:nvSpPr>
            <p:cNvPr id="75781" name="Line 1029"/>
            <p:cNvSpPr>
              <a:spLocks noChangeShapeType="1"/>
            </p:cNvSpPr>
            <p:nvPr/>
          </p:nvSpPr>
          <p:spPr bwMode="auto">
            <a:xfrm rot="-5400000">
              <a:off x="858" y="4852"/>
              <a:ext cx="1" cy="472"/>
            </a:xfrm>
            <a:prstGeom prst="line">
              <a:avLst/>
            </a:prstGeom>
            <a:noFill/>
            <a:ln w="88900">
              <a:solidFill>
                <a:srgbClr val="8DA3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s-CO"/>
            </a:p>
          </p:txBody>
        </p:sp>
      </p:grpSp>
      <p:sp>
        <p:nvSpPr>
          <p:cNvPr id="75782" name="Line 1030"/>
          <p:cNvSpPr>
            <a:spLocks noChangeShapeType="1"/>
          </p:cNvSpPr>
          <p:nvPr/>
        </p:nvSpPr>
        <p:spPr bwMode="auto">
          <a:xfrm>
            <a:off x="4724400" y="914400"/>
            <a:ext cx="0" cy="685800"/>
          </a:xfrm>
          <a:prstGeom prst="line">
            <a:avLst/>
          </a:prstGeom>
          <a:noFill/>
          <a:ln w="88900">
            <a:solidFill>
              <a:srgbClr val="8DA3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s-CO"/>
          </a:p>
        </p:txBody>
      </p:sp>
      <p:sp>
        <p:nvSpPr>
          <p:cNvPr id="75783" name="Line 1031"/>
          <p:cNvSpPr>
            <a:spLocks noChangeShapeType="1"/>
          </p:cNvSpPr>
          <p:nvPr/>
        </p:nvSpPr>
        <p:spPr bwMode="auto">
          <a:xfrm>
            <a:off x="5562600" y="1752601"/>
            <a:ext cx="0" cy="3592513"/>
          </a:xfrm>
          <a:prstGeom prst="line">
            <a:avLst/>
          </a:prstGeom>
          <a:noFill/>
          <a:ln w="88900">
            <a:solidFill>
              <a:srgbClr val="FFC891"/>
            </a:solidFill>
            <a:miter lim="800000"/>
            <a:headEnd type="oval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s-CO"/>
          </a:p>
        </p:txBody>
      </p:sp>
      <p:sp>
        <p:nvSpPr>
          <p:cNvPr id="75784" name="Rectangle 1032"/>
          <p:cNvSpPr>
            <a:spLocks noChangeArrowheads="1"/>
          </p:cNvSpPr>
          <p:nvPr/>
        </p:nvSpPr>
        <p:spPr bwMode="auto">
          <a:xfrm>
            <a:off x="3124200" y="381000"/>
            <a:ext cx="3276600" cy="5638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DDDDDD"/>
                    </a:gs>
                    <a:gs pos="100000">
                      <a:srgbClr val="A1A1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75785" name="AutoShape 1033"/>
          <p:cNvSpPr>
            <a:spLocks noChangeArrowheads="1"/>
          </p:cNvSpPr>
          <p:nvPr/>
        </p:nvSpPr>
        <p:spPr bwMode="auto">
          <a:xfrm>
            <a:off x="1676400" y="152400"/>
            <a:ext cx="6096000" cy="914400"/>
          </a:xfrm>
          <a:prstGeom prst="roundRect">
            <a:avLst>
              <a:gd name="adj" fmla="val 37847"/>
            </a:avLst>
          </a:prstGeom>
          <a:solidFill>
            <a:srgbClr val="8DA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s-CO" sz="3200">
                <a:latin typeface="Arial" panose="020B0604020202020204" pitchFamily="34" charset="0"/>
              </a:rPr>
              <a:t>Cortex</a:t>
            </a:r>
          </a:p>
        </p:txBody>
      </p:sp>
      <p:sp>
        <p:nvSpPr>
          <p:cNvPr id="75788" name="Line 1036"/>
          <p:cNvSpPr>
            <a:spLocks noChangeShapeType="1"/>
          </p:cNvSpPr>
          <p:nvPr/>
        </p:nvSpPr>
        <p:spPr bwMode="auto">
          <a:xfrm rot="10800000">
            <a:off x="7239000" y="1143000"/>
            <a:ext cx="0" cy="2133600"/>
          </a:xfrm>
          <a:prstGeom prst="line">
            <a:avLst/>
          </a:prstGeom>
          <a:noFill/>
          <a:ln w="8890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s-CO"/>
          </a:p>
        </p:txBody>
      </p:sp>
      <p:sp>
        <p:nvSpPr>
          <p:cNvPr id="75792" name="Text Box 1040"/>
          <p:cNvSpPr txBox="1">
            <a:spLocks noChangeArrowheads="1"/>
          </p:cNvSpPr>
          <p:nvPr/>
        </p:nvSpPr>
        <p:spPr bwMode="auto">
          <a:xfrm>
            <a:off x="3581400" y="6035676"/>
            <a:ext cx="174118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2400">
                <a:latin typeface="Arial" panose="020B0604020202020204" pitchFamily="34" charset="0"/>
              </a:rPr>
              <a:t>Brain stem/</a:t>
            </a:r>
          </a:p>
          <a:p>
            <a:r>
              <a:rPr lang="en-US" altLang="es-CO" sz="2400">
                <a:latin typeface="Arial" panose="020B0604020202020204" pitchFamily="34" charset="0"/>
              </a:rPr>
              <a:t>Spinal cord</a:t>
            </a:r>
          </a:p>
        </p:txBody>
      </p:sp>
      <p:grpSp>
        <p:nvGrpSpPr>
          <p:cNvPr id="75793" name="Group 1041"/>
          <p:cNvGrpSpPr>
            <a:grpSpLocks/>
          </p:cNvGrpSpPr>
          <p:nvPr/>
        </p:nvGrpSpPr>
        <p:grpSpPr bwMode="auto">
          <a:xfrm>
            <a:off x="6477000" y="3048000"/>
            <a:ext cx="1524000" cy="609600"/>
            <a:chOff x="3120" y="1296"/>
            <a:chExt cx="960" cy="384"/>
          </a:xfrm>
        </p:grpSpPr>
        <p:sp>
          <p:nvSpPr>
            <p:cNvPr id="75794" name="AutoShape 1042"/>
            <p:cNvSpPr>
              <a:spLocks noChangeArrowheads="1"/>
            </p:cNvSpPr>
            <p:nvPr/>
          </p:nvSpPr>
          <p:spPr bwMode="auto">
            <a:xfrm>
              <a:off x="3120" y="1296"/>
              <a:ext cx="960" cy="384"/>
            </a:xfrm>
            <a:prstGeom prst="roundRect">
              <a:avLst>
                <a:gd name="adj" fmla="val 31458"/>
              </a:avLst>
            </a:prstGeom>
            <a:solidFill>
              <a:srgbClr val="6D48C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s-CO" sz="2400"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75795" name="Text Box 1043"/>
            <p:cNvSpPr txBox="1">
              <a:spLocks noChangeArrowheads="1"/>
            </p:cNvSpPr>
            <p:nvPr/>
          </p:nvSpPr>
          <p:spPr bwMode="auto">
            <a:xfrm>
              <a:off x="3264" y="1343"/>
              <a:ext cx="660" cy="288"/>
            </a:xfrm>
            <a:prstGeom prst="rect">
              <a:avLst/>
            </a:prstGeom>
            <a:solidFill>
              <a:srgbClr val="6D48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s-CO" sz="2400">
                  <a:solidFill>
                    <a:schemeClr val="bg1"/>
                  </a:solidFill>
                  <a:latin typeface="Arial" panose="020B0604020202020204" pitchFamily="34" charset="0"/>
                </a:rPr>
                <a:t>VA/VL</a:t>
              </a:r>
            </a:p>
          </p:txBody>
        </p:sp>
      </p:grpSp>
      <p:sp>
        <p:nvSpPr>
          <p:cNvPr id="75796" name="AutoShape 1044"/>
          <p:cNvSpPr>
            <a:spLocks noChangeArrowheads="1"/>
          </p:cNvSpPr>
          <p:nvPr/>
        </p:nvSpPr>
        <p:spPr bwMode="auto">
          <a:xfrm>
            <a:off x="4953000" y="5384800"/>
            <a:ext cx="1219200" cy="533400"/>
          </a:xfrm>
          <a:prstGeom prst="roundRect">
            <a:avLst>
              <a:gd name="adj" fmla="val 34491"/>
            </a:avLst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s-CO" sz="2400">
                <a:latin typeface="Arial" panose="020B0604020202020204" pitchFamily="34" charset="0"/>
              </a:rPr>
              <a:t>GPi/SNr</a:t>
            </a:r>
          </a:p>
        </p:txBody>
      </p:sp>
      <p:grpSp>
        <p:nvGrpSpPr>
          <p:cNvPr id="75797" name="Group 1045"/>
          <p:cNvGrpSpPr>
            <a:grpSpLocks/>
          </p:cNvGrpSpPr>
          <p:nvPr/>
        </p:nvGrpSpPr>
        <p:grpSpPr bwMode="auto">
          <a:xfrm>
            <a:off x="3556000" y="1522414"/>
            <a:ext cx="2209800" cy="763587"/>
            <a:chOff x="1280" y="959"/>
            <a:chExt cx="1392" cy="481"/>
          </a:xfrm>
        </p:grpSpPr>
        <p:sp>
          <p:nvSpPr>
            <p:cNvPr id="75798" name="AutoShape 1046"/>
            <p:cNvSpPr>
              <a:spLocks noChangeArrowheads="1"/>
            </p:cNvSpPr>
            <p:nvPr/>
          </p:nvSpPr>
          <p:spPr bwMode="auto">
            <a:xfrm>
              <a:off x="1280" y="1008"/>
              <a:ext cx="1392" cy="432"/>
            </a:xfrm>
            <a:prstGeom prst="roundRect">
              <a:avLst>
                <a:gd name="adj" fmla="val 37269"/>
              </a:avLst>
            </a:prstGeom>
            <a:solidFill>
              <a:srgbClr val="FFC89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CO" altLang="es-CO" sz="2400">
                <a:latin typeface="Arial" panose="020B0604020202020204" pitchFamily="34" charset="0"/>
              </a:endParaRPr>
            </a:p>
          </p:txBody>
        </p:sp>
        <p:sp>
          <p:nvSpPr>
            <p:cNvPr id="75799" name="Text Box 1047"/>
            <p:cNvSpPr txBox="1">
              <a:spLocks noChangeArrowheads="1"/>
            </p:cNvSpPr>
            <p:nvPr/>
          </p:nvSpPr>
          <p:spPr bwMode="auto">
            <a:xfrm>
              <a:off x="1584" y="959"/>
              <a:ext cx="83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s-CO" sz="2400">
                  <a:latin typeface="Arial" panose="020B0604020202020204" pitchFamily="34" charset="0"/>
                </a:rPr>
                <a:t>Striatum</a:t>
              </a:r>
            </a:p>
          </p:txBody>
        </p:sp>
      </p:grpSp>
      <p:sp>
        <p:nvSpPr>
          <p:cNvPr id="75800" name="Text Box 1048"/>
          <p:cNvSpPr txBox="1">
            <a:spLocks noChangeArrowheads="1"/>
          </p:cNvSpPr>
          <p:nvPr/>
        </p:nvSpPr>
        <p:spPr bwMode="auto">
          <a:xfrm>
            <a:off x="7162800" y="6035675"/>
            <a:ext cx="3200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s-CO" sz="1400" i="1">
                <a:latin typeface="Arial" panose="020B0604020202020204" pitchFamily="34" charset="0"/>
              </a:rPr>
              <a:t>Modified from Wichmann and Delong, </a:t>
            </a:r>
            <a:r>
              <a:rPr lang="en-US" altLang="es-CO" sz="1400" i="1">
                <a:latin typeface="Arial" panose="020B0604020202020204" pitchFamily="34" charset="0"/>
                <a:cs typeface="Times New Roman" panose="02020603050405020304" pitchFamily="18" charset="0"/>
              </a:rPr>
              <a:t>Curr Opin Neurobiol. 6:751-758, 1996. </a:t>
            </a:r>
          </a:p>
        </p:txBody>
      </p:sp>
      <p:sp>
        <p:nvSpPr>
          <p:cNvPr id="75801" name="Text Box 1049"/>
          <p:cNvSpPr txBox="1">
            <a:spLocks noChangeArrowheads="1"/>
          </p:cNvSpPr>
          <p:nvPr/>
        </p:nvSpPr>
        <p:spPr bwMode="auto">
          <a:xfrm>
            <a:off x="8023226" y="762000"/>
            <a:ext cx="2111375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2200">
                <a:latin typeface="Arial" panose="020B0604020202020204" pitchFamily="34" charset="0"/>
              </a:rPr>
              <a:t>Direct pathway:</a:t>
            </a:r>
          </a:p>
          <a:p>
            <a:r>
              <a:rPr lang="en-US" altLang="es-CO" sz="2200" i="1">
                <a:latin typeface="Arial" panose="020B0604020202020204" pitchFamily="34" charset="0"/>
              </a:rPr>
              <a:t>facilitates</a:t>
            </a:r>
          </a:p>
          <a:p>
            <a:pPr>
              <a:lnSpc>
                <a:spcPct val="80000"/>
              </a:lnSpc>
            </a:pPr>
            <a:r>
              <a:rPr lang="en-US" altLang="es-CO" sz="2200" i="1">
                <a:latin typeface="Arial" panose="020B0604020202020204" pitchFamily="34" charset="0"/>
              </a:rPr>
              <a:t>movement</a:t>
            </a:r>
          </a:p>
        </p:txBody>
      </p:sp>
      <p:grpSp>
        <p:nvGrpSpPr>
          <p:cNvPr id="75802" name="Group 1050"/>
          <p:cNvGrpSpPr>
            <a:grpSpLocks/>
          </p:cNvGrpSpPr>
          <p:nvPr/>
        </p:nvGrpSpPr>
        <p:grpSpPr bwMode="auto">
          <a:xfrm>
            <a:off x="4708526" y="5029200"/>
            <a:ext cx="5197475" cy="954088"/>
            <a:chOff x="2006" y="3168"/>
            <a:chExt cx="3274" cy="601"/>
          </a:xfrm>
        </p:grpSpPr>
        <p:sp>
          <p:nvSpPr>
            <p:cNvPr id="75803" name="Text Box 1051"/>
            <p:cNvSpPr txBox="1">
              <a:spLocks noChangeArrowheads="1"/>
            </p:cNvSpPr>
            <p:nvPr/>
          </p:nvSpPr>
          <p:spPr bwMode="auto">
            <a:xfrm>
              <a:off x="2006" y="3196"/>
              <a:ext cx="22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s-CO" sz="3600">
                  <a:latin typeface="Arial" panose="020B0604020202020204" pitchFamily="34" charset="0"/>
                </a:rPr>
                <a:t>*</a:t>
              </a:r>
            </a:p>
          </p:txBody>
        </p:sp>
        <p:sp>
          <p:nvSpPr>
            <p:cNvPr id="75804" name="Text Box 1052"/>
            <p:cNvSpPr txBox="1">
              <a:spLocks noChangeArrowheads="1"/>
            </p:cNvSpPr>
            <p:nvPr/>
          </p:nvSpPr>
          <p:spPr bwMode="auto">
            <a:xfrm>
              <a:off x="3744" y="3168"/>
              <a:ext cx="1536" cy="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s-CO" sz="4800" baseline="-10000">
                  <a:latin typeface="Arial" panose="020B0604020202020204" pitchFamily="34" charset="0"/>
                </a:rPr>
                <a:t>*</a:t>
              </a:r>
              <a:r>
                <a:rPr lang="en-US" altLang="es-CO" sz="4400" baseline="-10000">
                  <a:latin typeface="Arial" panose="020B0604020202020204" pitchFamily="34" charset="0"/>
                </a:rPr>
                <a:t> </a:t>
              </a:r>
              <a:r>
                <a:rPr lang="en-US" altLang="es-CO" sz="2400">
                  <a:latin typeface="Arial" panose="020B0604020202020204" pitchFamily="34" charset="0"/>
                </a:rPr>
                <a:t>tonically active</a:t>
              </a:r>
            </a:p>
            <a:p>
              <a:r>
                <a:rPr lang="en-US" altLang="es-CO" sz="2400">
                  <a:latin typeface="Arial" panose="020B0604020202020204" pitchFamily="34" charset="0"/>
                </a:rPr>
                <a:t>   ~100 Hz</a:t>
              </a:r>
              <a:endParaRPr lang="en-US" altLang="es-CO">
                <a:latin typeface="Arial" panose="020B0604020202020204" pitchFamily="34" charset="0"/>
              </a:endParaRPr>
            </a:p>
          </p:txBody>
        </p:sp>
      </p:grpSp>
      <p:grpSp>
        <p:nvGrpSpPr>
          <p:cNvPr id="75805" name="Group 1053"/>
          <p:cNvGrpSpPr>
            <a:grpSpLocks/>
          </p:cNvGrpSpPr>
          <p:nvPr/>
        </p:nvGrpSpPr>
        <p:grpSpPr bwMode="auto">
          <a:xfrm>
            <a:off x="3886200" y="5257801"/>
            <a:ext cx="1004888" cy="474663"/>
            <a:chOff x="1536" y="3888"/>
            <a:chExt cx="528" cy="420"/>
          </a:xfrm>
        </p:grpSpPr>
        <p:sp>
          <p:nvSpPr>
            <p:cNvPr id="75806" name="Line 1054"/>
            <p:cNvSpPr>
              <a:spLocks noChangeShapeType="1"/>
            </p:cNvSpPr>
            <p:nvPr/>
          </p:nvSpPr>
          <p:spPr bwMode="auto">
            <a:xfrm>
              <a:off x="1536" y="3888"/>
              <a:ext cx="0" cy="420"/>
            </a:xfrm>
            <a:prstGeom prst="line">
              <a:avLst/>
            </a:prstGeom>
            <a:noFill/>
            <a:ln w="889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s-CO"/>
            </a:p>
          </p:txBody>
        </p:sp>
        <p:sp>
          <p:nvSpPr>
            <p:cNvPr id="75807" name="Line 1055"/>
            <p:cNvSpPr>
              <a:spLocks noChangeShapeType="1"/>
            </p:cNvSpPr>
            <p:nvPr/>
          </p:nvSpPr>
          <p:spPr bwMode="auto">
            <a:xfrm rot="-5400000">
              <a:off x="1800" y="4008"/>
              <a:ext cx="0" cy="528"/>
            </a:xfrm>
            <a:prstGeom prst="line">
              <a:avLst/>
            </a:prstGeom>
            <a:noFill/>
            <a:ln w="88900">
              <a:solidFill>
                <a:srgbClr val="99CC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s-CO"/>
            </a:p>
          </p:txBody>
        </p:sp>
      </p:grpSp>
      <p:sp>
        <p:nvSpPr>
          <p:cNvPr id="75808" name="Line 1056"/>
          <p:cNvSpPr>
            <a:spLocks noChangeShapeType="1"/>
          </p:cNvSpPr>
          <p:nvPr/>
        </p:nvSpPr>
        <p:spPr bwMode="auto">
          <a:xfrm>
            <a:off x="3886200" y="3989388"/>
            <a:ext cx="0" cy="658812"/>
          </a:xfrm>
          <a:prstGeom prst="line">
            <a:avLst/>
          </a:prstGeom>
          <a:noFill/>
          <a:ln w="88900">
            <a:solidFill>
              <a:srgbClr val="CC99FF"/>
            </a:solidFill>
            <a:miter lim="800000"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s-CO"/>
          </a:p>
        </p:txBody>
      </p:sp>
      <p:sp>
        <p:nvSpPr>
          <p:cNvPr id="75809" name="AutoShape 1057"/>
          <p:cNvSpPr>
            <a:spLocks noChangeArrowheads="1"/>
          </p:cNvSpPr>
          <p:nvPr/>
        </p:nvSpPr>
        <p:spPr bwMode="auto">
          <a:xfrm>
            <a:off x="3424238" y="3455988"/>
            <a:ext cx="1066800" cy="533400"/>
          </a:xfrm>
          <a:prstGeom prst="roundRect">
            <a:avLst>
              <a:gd name="adj" fmla="val 34491"/>
            </a:avLst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s-CO" sz="2400">
                <a:latin typeface="Arial" panose="020B0604020202020204" pitchFamily="34" charset="0"/>
              </a:rPr>
              <a:t>GPe</a:t>
            </a:r>
          </a:p>
        </p:txBody>
      </p:sp>
      <p:sp>
        <p:nvSpPr>
          <p:cNvPr id="75810" name="AutoShape 1058"/>
          <p:cNvSpPr>
            <a:spLocks noChangeArrowheads="1"/>
          </p:cNvSpPr>
          <p:nvPr/>
        </p:nvSpPr>
        <p:spPr bwMode="auto">
          <a:xfrm>
            <a:off x="3424238" y="4686300"/>
            <a:ext cx="1066800" cy="571500"/>
          </a:xfrm>
          <a:prstGeom prst="roundRect">
            <a:avLst>
              <a:gd name="adj" fmla="val 34491"/>
            </a:avLst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s-CO" sz="2400">
                <a:latin typeface="Arial" panose="020B0604020202020204" pitchFamily="34" charset="0"/>
              </a:rPr>
              <a:t>STN</a:t>
            </a:r>
          </a:p>
        </p:txBody>
      </p:sp>
      <p:sp>
        <p:nvSpPr>
          <p:cNvPr id="75832" name="Text Box 1080"/>
          <p:cNvSpPr txBox="1">
            <a:spLocks noChangeArrowheads="1"/>
          </p:cNvSpPr>
          <p:nvPr/>
        </p:nvSpPr>
        <p:spPr bwMode="auto">
          <a:xfrm>
            <a:off x="3219450" y="3168650"/>
            <a:ext cx="361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3600"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75833" name="Text Box 1081"/>
          <p:cNvSpPr txBox="1">
            <a:spLocks noChangeArrowheads="1"/>
          </p:cNvSpPr>
          <p:nvPr/>
        </p:nvSpPr>
        <p:spPr bwMode="auto">
          <a:xfrm>
            <a:off x="8023225" y="1981200"/>
            <a:ext cx="2298700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2200">
                <a:latin typeface="Arial" panose="020B0604020202020204" pitchFamily="34" charset="0"/>
              </a:rPr>
              <a:t>Indirect pathway:</a:t>
            </a:r>
          </a:p>
          <a:p>
            <a:r>
              <a:rPr lang="en-US" altLang="es-CO" sz="2200" i="1">
                <a:latin typeface="Arial" panose="020B0604020202020204" pitchFamily="34" charset="0"/>
              </a:rPr>
              <a:t>inhibits</a:t>
            </a:r>
          </a:p>
          <a:p>
            <a:pPr>
              <a:lnSpc>
                <a:spcPct val="80000"/>
              </a:lnSpc>
            </a:pPr>
            <a:r>
              <a:rPr lang="en-US" altLang="es-CO" sz="2200" i="1">
                <a:latin typeface="Arial" panose="020B0604020202020204" pitchFamily="34" charset="0"/>
              </a:rPr>
              <a:t>movement</a:t>
            </a:r>
          </a:p>
        </p:txBody>
      </p:sp>
      <p:grpSp>
        <p:nvGrpSpPr>
          <p:cNvPr id="75853" name="Group 1101"/>
          <p:cNvGrpSpPr>
            <a:grpSpLocks/>
          </p:cNvGrpSpPr>
          <p:nvPr/>
        </p:nvGrpSpPr>
        <p:grpSpPr bwMode="auto">
          <a:xfrm>
            <a:off x="4784726" y="1752600"/>
            <a:ext cx="931863" cy="1308100"/>
            <a:chOff x="2054" y="1104"/>
            <a:chExt cx="587" cy="824"/>
          </a:xfrm>
        </p:grpSpPr>
        <p:grpSp>
          <p:nvGrpSpPr>
            <p:cNvPr id="75852" name="Group 1100"/>
            <p:cNvGrpSpPr>
              <a:grpSpLocks/>
            </p:cNvGrpSpPr>
            <p:nvPr/>
          </p:nvGrpSpPr>
          <p:grpSpPr bwMode="auto">
            <a:xfrm>
              <a:off x="2054" y="1200"/>
              <a:ext cx="531" cy="728"/>
              <a:chOff x="2054" y="1200"/>
              <a:chExt cx="531" cy="728"/>
            </a:xfrm>
          </p:grpSpPr>
          <p:sp>
            <p:nvSpPr>
              <p:cNvPr id="75817" name="Text Box 1065"/>
              <p:cNvSpPr txBox="1">
                <a:spLocks noChangeArrowheads="1"/>
              </p:cNvSpPr>
              <p:nvPr/>
            </p:nvSpPr>
            <p:spPr bwMode="auto">
              <a:xfrm>
                <a:off x="2256" y="1200"/>
                <a:ext cx="32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s-CO" sz="2000">
                    <a:latin typeface="Arial" panose="020B0604020202020204" pitchFamily="34" charset="0"/>
                  </a:rPr>
                  <a:t> D</a:t>
                </a:r>
                <a:r>
                  <a:rPr lang="en-US" altLang="es-CO" baseline="-25000">
                    <a:latin typeface="Arial" panose="020B0604020202020204" pitchFamily="34" charset="0"/>
                  </a:rPr>
                  <a:t>1</a:t>
                </a:r>
              </a:p>
            </p:txBody>
          </p:sp>
          <p:grpSp>
            <p:nvGrpSpPr>
              <p:cNvPr id="75851" name="Group 1099"/>
              <p:cNvGrpSpPr>
                <a:grpSpLocks/>
              </p:cNvGrpSpPr>
              <p:nvPr/>
            </p:nvGrpSpPr>
            <p:grpSpPr bwMode="auto">
              <a:xfrm>
                <a:off x="2054" y="1304"/>
                <a:ext cx="259" cy="624"/>
                <a:chOff x="2054" y="1304"/>
                <a:chExt cx="259" cy="624"/>
              </a:xfrm>
            </p:grpSpPr>
            <p:sp>
              <p:nvSpPr>
                <p:cNvPr id="75819" name="Line 1067"/>
                <p:cNvSpPr>
                  <a:spLocks noChangeShapeType="1"/>
                </p:cNvSpPr>
                <p:nvPr/>
              </p:nvSpPr>
              <p:spPr bwMode="auto">
                <a:xfrm flipH="1" flipV="1">
                  <a:off x="2073" y="1304"/>
                  <a:ext cx="0" cy="624"/>
                </a:xfrm>
                <a:prstGeom prst="line">
                  <a:avLst/>
                </a:prstGeom>
                <a:noFill/>
                <a:ln w="63500">
                  <a:solidFill>
                    <a:srgbClr val="38A87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s-CO"/>
                </a:p>
              </p:txBody>
            </p:sp>
            <p:sp>
              <p:nvSpPr>
                <p:cNvPr id="75820" name="Line 1068"/>
                <p:cNvSpPr>
                  <a:spLocks noChangeShapeType="1"/>
                </p:cNvSpPr>
                <p:nvPr/>
              </p:nvSpPr>
              <p:spPr bwMode="auto">
                <a:xfrm>
                  <a:off x="2054" y="1322"/>
                  <a:ext cx="259" cy="0"/>
                </a:xfrm>
                <a:prstGeom prst="line">
                  <a:avLst/>
                </a:prstGeom>
                <a:noFill/>
                <a:ln w="63500">
                  <a:solidFill>
                    <a:srgbClr val="38A870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s-CO"/>
                </a:p>
              </p:txBody>
            </p:sp>
          </p:grpSp>
        </p:grpSp>
        <p:grpSp>
          <p:nvGrpSpPr>
            <p:cNvPr id="75839" name="Group 1087"/>
            <p:cNvGrpSpPr>
              <a:grpSpLocks/>
            </p:cNvGrpSpPr>
            <p:nvPr/>
          </p:nvGrpSpPr>
          <p:grpSpPr bwMode="auto">
            <a:xfrm>
              <a:off x="2449" y="1104"/>
              <a:ext cx="192" cy="192"/>
              <a:chOff x="4712" y="2832"/>
              <a:chExt cx="192" cy="192"/>
            </a:xfrm>
          </p:grpSpPr>
          <p:sp>
            <p:nvSpPr>
              <p:cNvPr id="75840" name="Oval 1088"/>
              <p:cNvSpPr>
                <a:spLocks noChangeArrowheads="1"/>
              </p:cNvSpPr>
              <p:nvPr/>
            </p:nvSpPr>
            <p:spPr bwMode="auto">
              <a:xfrm>
                <a:off x="4712" y="2832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CO"/>
              </a:p>
            </p:txBody>
          </p:sp>
          <p:sp>
            <p:nvSpPr>
              <p:cNvPr id="75841" name="Line 1089"/>
              <p:cNvSpPr>
                <a:spLocks noChangeShapeType="1"/>
              </p:cNvSpPr>
              <p:nvPr/>
            </p:nvSpPr>
            <p:spPr bwMode="auto">
              <a:xfrm>
                <a:off x="4752" y="2928"/>
                <a:ext cx="121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75842" name="Line 1090"/>
              <p:cNvSpPr>
                <a:spLocks noChangeShapeType="1"/>
              </p:cNvSpPr>
              <p:nvPr/>
            </p:nvSpPr>
            <p:spPr bwMode="auto">
              <a:xfrm rot="-5400000">
                <a:off x="4752" y="2933"/>
                <a:ext cx="121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</p:grpSp>
      </p:grpSp>
      <p:grpSp>
        <p:nvGrpSpPr>
          <p:cNvPr id="75856" name="Group 1104"/>
          <p:cNvGrpSpPr>
            <a:grpSpLocks/>
          </p:cNvGrpSpPr>
          <p:nvPr/>
        </p:nvGrpSpPr>
        <p:grpSpPr bwMode="auto">
          <a:xfrm>
            <a:off x="3657601" y="1752600"/>
            <a:ext cx="957263" cy="1301750"/>
            <a:chOff x="1344" y="1104"/>
            <a:chExt cx="603" cy="820"/>
          </a:xfrm>
        </p:grpSpPr>
        <p:grpSp>
          <p:nvGrpSpPr>
            <p:cNvPr id="75855" name="Group 1103"/>
            <p:cNvGrpSpPr>
              <a:grpSpLocks/>
            </p:cNvGrpSpPr>
            <p:nvPr/>
          </p:nvGrpSpPr>
          <p:grpSpPr bwMode="auto">
            <a:xfrm>
              <a:off x="1488" y="1200"/>
              <a:ext cx="459" cy="724"/>
              <a:chOff x="1488" y="1200"/>
              <a:chExt cx="459" cy="724"/>
            </a:xfrm>
          </p:grpSpPr>
          <p:sp>
            <p:nvSpPr>
              <p:cNvPr id="75812" name="Text Box 1060"/>
              <p:cNvSpPr txBox="1">
                <a:spLocks noChangeArrowheads="1"/>
              </p:cNvSpPr>
              <p:nvPr/>
            </p:nvSpPr>
            <p:spPr bwMode="auto">
              <a:xfrm>
                <a:off x="1488" y="1200"/>
                <a:ext cx="28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s-CO" sz="2000">
                    <a:latin typeface="Arial" panose="020B0604020202020204" pitchFamily="34" charset="0"/>
                  </a:rPr>
                  <a:t>D</a:t>
                </a:r>
                <a:r>
                  <a:rPr lang="en-US" altLang="es-CO" baseline="-25000">
                    <a:latin typeface="Arial" panose="020B0604020202020204" pitchFamily="34" charset="0"/>
                  </a:rPr>
                  <a:t>2</a:t>
                </a:r>
              </a:p>
            </p:txBody>
          </p:sp>
          <p:grpSp>
            <p:nvGrpSpPr>
              <p:cNvPr id="75854" name="Group 1102"/>
              <p:cNvGrpSpPr>
                <a:grpSpLocks/>
              </p:cNvGrpSpPr>
              <p:nvPr/>
            </p:nvGrpSpPr>
            <p:grpSpPr bwMode="auto">
              <a:xfrm>
                <a:off x="1688" y="1300"/>
                <a:ext cx="259" cy="624"/>
                <a:chOff x="1688" y="1300"/>
                <a:chExt cx="259" cy="624"/>
              </a:xfrm>
            </p:grpSpPr>
            <p:sp>
              <p:nvSpPr>
                <p:cNvPr id="75814" name="Line 1062"/>
                <p:cNvSpPr>
                  <a:spLocks noChangeShapeType="1"/>
                </p:cNvSpPr>
                <p:nvPr/>
              </p:nvSpPr>
              <p:spPr bwMode="auto">
                <a:xfrm flipV="1">
                  <a:off x="1928" y="1300"/>
                  <a:ext cx="0" cy="624"/>
                </a:xfrm>
                <a:prstGeom prst="line">
                  <a:avLst/>
                </a:prstGeom>
                <a:noFill/>
                <a:ln w="63500">
                  <a:solidFill>
                    <a:srgbClr val="38A87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s-CO"/>
                </a:p>
              </p:txBody>
            </p:sp>
            <p:sp>
              <p:nvSpPr>
                <p:cNvPr id="75815" name="Line 1063"/>
                <p:cNvSpPr>
                  <a:spLocks noChangeShapeType="1"/>
                </p:cNvSpPr>
                <p:nvPr/>
              </p:nvSpPr>
              <p:spPr bwMode="auto">
                <a:xfrm flipH="1">
                  <a:off x="1688" y="1320"/>
                  <a:ext cx="259" cy="0"/>
                </a:xfrm>
                <a:prstGeom prst="line">
                  <a:avLst/>
                </a:prstGeom>
                <a:noFill/>
                <a:ln w="63500">
                  <a:solidFill>
                    <a:srgbClr val="38A870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s-CO"/>
                </a:p>
              </p:txBody>
            </p:sp>
          </p:grpSp>
        </p:grpSp>
        <p:grpSp>
          <p:nvGrpSpPr>
            <p:cNvPr id="75843" name="Group 1091"/>
            <p:cNvGrpSpPr>
              <a:grpSpLocks/>
            </p:cNvGrpSpPr>
            <p:nvPr/>
          </p:nvGrpSpPr>
          <p:grpSpPr bwMode="auto">
            <a:xfrm>
              <a:off x="1344" y="1104"/>
              <a:ext cx="192" cy="192"/>
              <a:chOff x="4224" y="2592"/>
              <a:chExt cx="192" cy="192"/>
            </a:xfrm>
          </p:grpSpPr>
          <p:sp>
            <p:nvSpPr>
              <p:cNvPr id="75844" name="Oval 1092"/>
              <p:cNvSpPr>
                <a:spLocks noChangeArrowheads="1"/>
              </p:cNvSpPr>
              <p:nvPr/>
            </p:nvSpPr>
            <p:spPr bwMode="auto">
              <a:xfrm>
                <a:off x="4224" y="2592"/>
                <a:ext cx="192" cy="19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CO"/>
              </a:p>
            </p:txBody>
          </p:sp>
          <p:sp>
            <p:nvSpPr>
              <p:cNvPr id="75845" name="Line 1093"/>
              <p:cNvSpPr>
                <a:spLocks noChangeShapeType="1"/>
              </p:cNvSpPr>
              <p:nvPr/>
            </p:nvSpPr>
            <p:spPr bwMode="auto">
              <a:xfrm>
                <a:off x="4264" y="2688"/>
                <a:ext cx="121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</p:grpSp>
      </p:grpSp>
      <p:sp>
        <p:nvSpPr>
          <p:cNvPr id="75821" name="AutoShape 1069"/>
          <p:cNvSpPr>
            <a:spLocks noChangeArrowheads="1"/>
          </p:cNvSpPr>
          <p:nvPr/>
        </p:nvSpPr>
        <p:spPr bwMode="auto">
          <a:xfrm>
            <a:off x="4110038" y="2822575"/>
            <a:ext cx="1219200" cy="457200"/>
          </a:xfrm>
          <a:prstGeom prst="roundRect">
            <a:avLst>
              <a:gd name="adj" fmla="val 34491"/>
            </a:avLst>
          </a:prstGeom>
          <a:solidFill>
            <a:srgbClr val="00A47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s-CO" sz="2400">
                <a:solidFill>
                  <a:schemeClr val="bg1"/>
                </a:solidFill>
                <a:latin typeface="Arial" panose="020B0604020202020204" pitchFamily="34" charset="0"/>
              </a:rPr>
              <a:t>SNc</a:t>
            </a:r>
          </a:p>
        </p:txBody>
      </p:sp>
      <p:grpSp>
        <p:nvGrpSpPr>
          <p:cNvPr id="75895" name="Group 1143"/>
          <p:cNvGrpSpPr>
            <a:grpSpLocks/>
          </p:cNvGrpSpPr>
          <p:nvPr/>
        </p:nvGrpSpPr>
        <p:grpSpPr bwMode="auto">
          <a:xfrm>
            <a:off x="8077202" y="3879850"/>
            <a:ext cx="2239963" cy="768350"/>
            <a:chOff x="4224" y="2540"/>
            <a:chExt cx="1411" cy="484"/>
          </a:xfrm>
        </p:grpSpPr>
        <p:grpSp>
          <p:nvGrpSpPr>
            <p:cNvPr id="75886" name="Group 1134"/>
            <p:cNvGrpSpPr>
              <a:grpSpLocks/>
            </p:cNvGrpSpPr>
            <p:nvPr/>
          </p:nvGrpSpPr>
          <p:grpSpPr bwMode="auto">
            <a:xfrm>
              <a:off x="4224" y="2832"/>
              <a:ext cx="192" cy="192"/>
              <a:chOff x="4224" y="2592"/>
              <a:chExt cx="192" cy="192"/>
            </a:xfrm>
          </p:grpSpPr>
          <p:sp>
            <p:nvSpPr>
              <p:cNvPr id="75887" name="Oval 1135"/>
              <p:cNvSpPr>
                <a:spLocks noChangeArrowheads="1"/>
              </p:cNvSpPr>
              <p:nvPr/>
            </p:nvSpPr>
            <p:spPr bwMode="auto">
              <a:xfrm>
                <a:off x="4224" y="2592"/>
                <a:ext cx="192" cy="19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CO"/>
              </a:p>
            </p:txBody>
          </p:sp>
          <p:sp>
            <p:nvSpPr>
              <p:cNvPr id="75888" name="Line 1136"/>
              <p:cNvSpPr>
                <a:spLocks noChangeShapeType="1"/>
              </p:cNvSpPr>
              <p:nvPr/>
            </p:nvSpPr>
            <p:spPr bwMode="auto">
              <a:xfrm>
                <a:off x="4264" y="2688"/>
                <a:ext cx="121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</p:grpSp>
        <p:grpSp>
          <p:nvGrpSpPr>
            <p:cNvPr id="75889" name="Group 1137"/>
            <p:cNvGrpSpPr>
              <a:grpSpLocks/>
            </p:cNvGrpSpPr>
            <p:nvPr/>
          </p:nvGrpSpPr>
          <p:grpSpPr bwMode="auto">
            <a:xfrm>
              <a:off x="4224" y="2544"/>
              <a:ext cx="192" cy="192"/>
              <a:chOff x="2160" y="768"/>
              <a:chExt cx="192" cy="192"/>
            </a:xfrm>
          </p:grpSpPr>
          <p:sp>
            <p:nvSpPr>
              <p:cNvPr id="75890" name="Oval 1138"/>
              <p:cNvSpPr>
                <a:spLocks noChangeArrowheads="1"/>
              </p:cNvSpPr>
              <p:nvPr/>
            </p:nvSpPr>
            <p:spPr bwMode="auto">
              <a:xfrm>
                <a:off x="2160" y="768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CO"/>
              </a:p>
            </p:txBody>
          </p:sp>
          <p:sp>
            <p:nvSpPr>
              <p:cNvPr id="75891" name="Line 1139"/>
              <p:cNvSpPr>
                <a:spLocks noChangeShapeType="1"/>
              </p:cNvSpPr>
              <p:nvPr/>
            </p:nvSpPr>
            <p:spPr bwMode="auto">
              <a:xfrm>
                <a:off x="2200" y="864"/>
                <a:ext cx="121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75892" name="Line 1140"/>
              <p:cNvSpPr>
                <a:spLocks noChangeShapeType="1"/>
              </p:cNvSpPr>
              <p:nvPr/>
            </p:nvSpPr>
            <p:spPr bwMode="auto">
              <a:xfrm rot="-5400000">
                <a:off x="2200" y="869"/>
                <a:ext cx="121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</p:grpSp>
        <p:sp>
          <p:nvSpPr>
            <p:cNvPr id="75893" name="Text Box 1141"/>
            <p:cNvSpPr txBox="1">
              <a:spLocks noChangeArrowheads="1"/>
            </p:cNvSpPr>
            <p:nvPr/>
          </p:nvSpPr>
          <p:spPr bwMode="auto">
            <a:xfrm>
              <a:off x="4428" y="2540"/>
              <a:ext cx="1207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s-CO" sz="1400">
                  <a:latin typeface="Arial" panose="020B0604020202020204" pitchFamily="34" charset="0"/>
                </a:rPr>
                <a:t>Excitation (glutamate)</a:t>
              </a:r>
            </a:p>
          </p:txBody>
        </p:sp>
        <p:sp>
          <p:nvSpPr>
            <p:cNvPr id="75894" name="Text Box 1142"/>
            <p:cNvSpPr txBox="1">
              <a:spLocks noChangeArrowheads="1"/>
            </p:cNvSpPr>
            <p:nvPr/>
          </p:nvSpPr>
          <p:spPr bwMode="auto">
            <a:xfrm>
              <a:off x="4428" y="2828"/>
              <a:ext cx="989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s-CO" sz="1400">
                  <a:latin typeface="Arial" panose="020B0604020202020204" pitchFamily="34" charset="0"/>
                </a:rPr>
                <a:t>Inhibition (GABA)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696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5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5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821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9666" t="17175" r="20472" b="5359"/>
          <a:stretch/>
        </p:blipFill>
        <p:spPr>
          <a:xfrm>
            <a:off x="2957592" y="-1"/>
            <a:ext cx="627681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033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0841" t="16519" r="40403" b="5359"/>
          <a:stretch/>
        </p:blipFill>
        <p:spPr>
          <a:xfrm>
            <a:off x="3057268" y="13263"/>
            <a:ext cx="6077464" cy="688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96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847" y="-15246"/>
            <a:ext cx="7580569" cy="687324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788727" y="6262254"/>
            <a:ext cx="3480689" cy="457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78459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8858" t="25261" r="42052" b="22876"/>
          <a:stretch/>
        </p:blipFill>
        <p:spPr>
          <a:xfrm>
            <a:off x="1468026" y="954000"/>
            <a:ext cx="9255947" cy="549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495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7151" t="17832" r="52953" b="5359"/>
          <a:stretch/>
        </p:blipFill>
        <p:spPr>
          <a:xfrm>
            <a:off x="3441000" y="-15695"/>
            <a:ext cx="4732739" cy="683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667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494" t="21114" r="2018" b="16519"/>
          <a:stretch/>
        </p:blipFill>
        <p:spPr>
          <a:xfrm>
            <a:off x="291000" y="1089000"/>
            <a:ext cx="11520000" cy="42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319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9734" t="17175" r="17889" b="7985"/>
          <a:stretch/>
        </p:blipFill>
        <p:spPr>
          <a:xfrm>
            <a:off x="696000" y="58473"/>
            <a:ext cx="10080000" cy="679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2596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4937" t="17176" r="17149" b="6015"/>
          <a:stretch/>
        </p:blipFill>
        <p:spPr>
          <a:xfrm>
            <a:off x="831000" y="234000"/>
            <a:ext cx="10261539" cy="65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913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2318" t="17176" r="23425" b="7328"/>
          <a:stretch/>
        </p:blipFill>
        <p:spPr>
          <a:xfrm>
            <a:off x="1911000" y="85655"/>
            <a:ext cx="8685000" cy="679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662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9734" t="17176" r="21950" b="6016"/>
          <a:stretch/>
        </p:blipFill>
        <p:spPr>
          <a:xfrm>
            <a:off x="1326000" y="11842"/>
            <a:ext cx="9245239" cy="684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234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3460" t="19802" r="15305" b="6014"/>
          <a:stretch/>
        </p:blipFill>
        <p:spPr>
          <a:xfrm>
            <a:off x="471000" y="369000"/>
            <a:ext cx="10742443" cy="628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054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1245" t="17833" r="12722" b="6671"/>
          <a:stretch/>
        </p:blipFill>
        <p:spPr>
          <a:xfrm>
            <a:off x="0" y="28718"/>
            <a:ext cx="12192000" cy="680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56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8258" t="19801" r="16413" b="5359"/>
          <a:stretch/>
        </p:blipFill>
        <p:spPr>
          <a:xfrm>
            <a:off x="786000" y="0"/>
            <a:ext cx="1064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9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234546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544" y="0"/>
            <a:ext cx="5957455" cy="687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3301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1246" t="22427" r="13090" b="7328"/>
          <a:stretch/>
        </p:blipFill>
        <p:spPr>
          <a:xfrm>
            <a:off x="0" y="279000"/>
            <a:ext cx="12179084" cy="635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554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017" t="17176" r="4602" b="7328"/>
          <a:stretch/>
        </p:blipFill>
        <p:spPr>
          <a:xfrm>
            <a:off x="8304" y="684000"/>
            <a:ext cx="12183696" cy="553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167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2" name="Picture 4" descr="neuro3e-box-17-c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3" y="777451"/>
            <a:ext cx="6934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3662" name="Group 14"/>
          <p:cNvGrpSpPr>
            <a:grpSpLocks/>
          </p:cNvGrpSpPr>
          <p:nvPr/>
        </p:nvGrpSpPr>
        <p:grpSpPr bwMode="auto">
          <a:xfrm>
            <a:off x="6383918" y="777451"/>
            <a:ext cx="6051550" cy="5486400"/>
            <a:chOff x="2328" y="576"/>
            <a:chExt cx="3812" cy="3456"/>
          </a:xfrm>
        </p:grpSpPr>
        <p:grpSp>
          <p:nvGrpSpPr>
            <p:cNvPr id="283660" name="Group 12"/>
            <p:cNvGrpSpPr>
              <a:grpSpLocks/>
            </p:cNvGrpSpPr>
            <p:nvPr/>
          </p:nvGrpSpPr>
          <p:grpSpPr bwMode="auto">
            <a:xfrm>
              <a:off x="2328" y="576"/>
              <a:ext cx="3175" cy="3360"/>
              <a:chOff x="2316" y="576"/>
              <a:chExt cx="3175" cy="3360"/>
            </a:xfrm>
          </p:grpSpPr>
          <p:pic>
            <p:nvPicPr>
              <p:cNvPr id="283653" name="Picture 5" descr="neuro3e-box-17-c-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3" t="2126" r="13826" b="3297"/>
              <a:stretch/>
            </p:blipFill>
            <p:spPr bwMode="auto">
              <a:xfrm>
                <a:off x="2316" y="838"/>
                <a:ext cx="3175" cy="30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3656" name="Text Box 8"/>
              <p:cNvSpPr txBox="1">
                <a:spLocks noChangeArrowheads="1"/>
              </p:cNvSpPr>
              <p:nvPr/>
            </p:nvSpPr>
            <p:spPr bwMode="auto">
              <a:xfrm>
                <a:off x="2560" y="576"/>
                <a:ext cx="1052" cy="4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es-CO" dirty="0">
                    <a:latin typeface="Arial" panose="020B0604020202020204" pitchFamily="34" charset="0"/>
                  </a:rPr>
                  <a:t>Prefrontal loop</a:t>
                </a:r>
              </a:p>
              <a:p>
                <a:pPr algn="ctr"/>
                <a:r>
                  <a:rPr lang="en-US" altLang="es-CO" dirty="0">
                    <a:latin typeface="Arial" panose="020B0604020202020204" pitchFamily="34" charset="0"/>
                  </a:rPr>
                  <a:t>(Associative)</a:t>
                </a:r>
              </a:p>
            </p:txBody>
          </p:sp>
          <p:sp>
            <p:nvSpPr>
              <p:cNvPr id="283657" name="Text Box 9"/>
              <p:cNvSpPr txBox="1">
                <a:spLocks noChangeArrowheads="1"/>
              </p:cNvSpPr>
              <p:nvPr/>
            </p:nvSpPr>
            <p:spPr bwMode="auto">
              <a:xfrm>
                <a:off x="4224" y="720"/>
                <a:ext cx="844" cy="2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es-CO">
                    <a:latin typeface="Arial" panose="020B0604020202020204" pitchFamily="34" charset="0"/>
                  </a:rPr>
                  <a:t>Limbic loop</a:t>
                </a:r>
              </a:p>
            </p:txBody>
          </p:sp>
        </p:grpSp>
        <p:sp>
          <p:nvSpPr>
            <p:cNvPr id="283661" name="Rectangle 13"/>
            <p:cNvSpPr>
              <a:spLocks noChangeArrowheads="1"/>
            </p:cNvSpPr>
            <p:nvPr/>
          </p:nvSpPr>
          <p:spPr bwMode="auto">
            <a:xfrm>
              <a:off x="5756" y="3936"/>
              <a:ext cx="384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251126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83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7772400" cy="1143000"/>
          </a:xfrm>
        </p:spPr>
        <p:txBody>
          <a:bodyPr/>
          <a:lstStyle/>
          <a:p>
            <a:r>
              <a:rPr lang="en-US" altLang="es-CO">
                <a:solidFill>
                  <a:schemeClr val="accent2"/>
                </a:solidFill>
                <a:latin typeface="Arial" panose="020B0604020202020204" pitchFamily="34" charset="0"/>
              </a:rPr>
              <a:t>Parkinson’s disease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09800" y="4191000"/>
            <a:ext cx="3810000" cy="19050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s-CO">
                <a:latin typeface="Arial" panose="020B0604020202020204" pitchFamily="34" charset="0"/>
              </a:rPr>
              <a:t> Pathophysiology</a:t>
            </a:r>
          </a:p>
          <a:p>
            <a:pPr lvl="1">
              <a:buFontTx/>
              <a:buNone/>
            </a:pPr>
            <a:r>
              <a:rPr lang="en-US" altLang="es-CO">
                <a:latin typeface="Arial" panose="020B0604020202020204" pitchFamily="34" charset="0"/>
              </a:rPr>
              <a:t>	Primary: loss of nigrostriatal DA projection</a:t>
            </a:r>
          </a:p>
          <a:p>
            <a:pPr lvl="1">
              <a:buFontTx/>
              <a:buNone/>
            </a:pPr>
            <a:endParaRPr lang="en-US" altLang="es-CO">
              <a:latin typeface="Arial" panose="020B0604020202020204" pitchFamily="34" charset="0"/>
            </a:endParaRPr>
          </a:p>
          <a:p>
            <a:pPr lvl="1"/>
            <a:endParaRPr lang="en-US" altLang="es-CO">
              <a:latin typeface="Arial" panose="020B0604020202020204" pitchFamily="34" charset="0"/>
            </a:endParaRPr>
          </a:p>
        </p:txBody>
      </p:sp>
      <p:grpSp>
        <p:nvGrpSpPr>
          <p:cNvPr id="130058" name="Group 10"/>
          <p:cNvGrpSpPr>
            <a:grpSpLocks/>
          </p:cNvGrpSpPr>
          <p:nvPr/>
        </p:nvGrpSpPr>
        <p:grpSpPr bwMode="auto">
          <a:xfrm>
            <a:off x="6705601" y="3581400"/>
            <a:ext cx="2519363" cy="2971800"/>
            <a:chOff x="3813" y="724"/>
            <a:chExt cx="1491" cy="1738"/>
          </a:xfrm>
        </p:grpSpPr>
        <p:pic>
          <p:nvPicPr>
            <p:cNvPr id="130059" name="Picture 11" descr="human head and nigr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3" y="724"/>
              <a:ext cx="1491" cy="1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0060" name="Rectangle 12"/>
            <p:cNvSpPr>
              <a:spLocks noChangeArrowheads="1"/>
            </p:cNvSpPr>
            <p:nvPr/>
          </p:nvSpPr>
          <p:spPr bwMode="auto">
            <a:xfrm>
              <a:off x="3881" y="2009"/>
              <a:ext cx="454" cy="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s-CO" sz="2400">
                  <a:solidFill>
                    <a:schemeClr val="tx2"/>
                  </a:solidFill>
                  <a:latin typeface="Arial" panose="020B0604020202020204" pitchFamily="34" charset="0"/>
                </a:rPr>
                <a:t>SNc</a:t>
              </a:r>
            </a:p>
          </p:txBody>
        </p:sp>
      </p:grpSp>
      <p:sp>
        <p:nvSpPr>
          <p:cNvPr id="130061" name="Line 13"/>
          <p:cNvSpPr>
            <a:spLocks noChangeShapeType="1"/>
          </p:cNvSpPr>
          <p:nvPr/>
        </p:nvSpPr>
        <p:spPr bwMode="auto">
          <a:xfrm rot="21124995" flipV="1">
            <a:off x="7788275" y="4562476"/>
            <a:ext cx="298450" cy="4683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130062" name="Text Box 14"/>
          <p:cNvSpPr txBox="1">
            <a:spLocks noChangeArrowheads="1"/>
          </p:cNvSpPr>
          <p:nvPr/>
        </p:nvSpPr>
        <p:spPr bwMode="auto">
          <a:xfrm>
            <a:off x="7543801" y="3657600"/>
            <a:ext cx="1319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2400">
                <a:latin typeface="Arial" panose="020B0604020202020204" pitchFamily="34" charset="0"/>
              </a:rPr>
              <a:t>Striatum</a:t>
            </a:r>
          </a:p>
        </p:txBody>
      </p:sp>
      <p:grpSp>
        <p:nvGrpSpPr>
          <p:cNvPr id="130092" name="Group 44"/>
          <p:cNvGrpSpPr>
            <a:grpSpLocks/>
          </p:cNvGrpSpPr>
          <p:nvPr/>
        </p:nvGrpSpPr>
        <p:grpSpPr bwMode="auto">
          <a:xfrm>
            <a:off x="1792288" y="1066800"/>
            <a:ext cx="8667750" cy="2370138"/>
            <a:chOff x="169" y="672"/>
            <a:chExt cx="5460" cy="1493"/>
          </a:xfrm>
        </p:grpSpPr>
        <p:grpSp>
          <p:nvGrpSpPr>
            <p:cNvPr id="130064" name="Group 16"/>
            <p:cNvGrpSpPr>
              <a:grpSpLocks/>
            </p:cNvGrpSpPr>
            <p:nvPr/>
          </p:nvGrpSpPr>
          <p:grpSpPr bwMode="auto">
            <a:xfrm>
              <a:off x="169" y="672"/>
              <a:ext cx="2086" cy="1488"/>
              <a:chOff x="246" y="837"/>
              <a:chExt cx="2279" cy="1650"/>
            </a:xfrm>
          </p:grpSpPr>
          <p:grpSp>
            <p:nvGrpSpPr>
              <p:cNvPr id="130065" name="Group 17"/>
              <p:cNvGrpSpPr>
                <a:grpSpLocks/>
              </p:cNvGrpSpPr>
              <p:nvPr/>
            </p:nvGrpSpPr>
            <p:grpSpPr bwMode="auto">
              <a:xfrm>
                <a:off x="246" y="837"/>
                <a:ext cx="1086" cy="1650"/>
                <a:chOff x="246" y="837"/>
                <a:chExt cx="1086" cy="1650"/>
              </a:xfrm>
            </p:grpSpPr>
            <p:pic>
              <p:nvPicPr>
                <p:cNvPr id="130066" name="Picture 18" descr="abcspin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9" y="837"/>
                  <a:ext cx="940" cy="13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30067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246" y="2242"/>
                  <a:ext cx="1086" cy="2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es-CO" sz="1700">
                      <a:solidFill>
                        <a:schemeClr val="tx2"/>
                      </a:solidFill>
                      <a:latin typeface="Arial" panose="020B0604020202020204" pitchFamily="34" charset="0"/>
                    </a:rPr>
                    <a:t>Michael J. Fox</a:t>
                  </a:r>
                </a:p>
              </p:txBody>
            </p:sp>
          </p:grpSp>
          <p:pic>
            <p:nvPicPr>
              <p:cNvPr id="130068" name="Picture 20" descr="Ali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56" y="904"/>
                <a:ext cx="1024" cy="1229"/>
              </a:xfrm>
              <a:prstGeom prst="rect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0069" name="Text Box 21"/>
              <p:cNvSpPr txBox="1">
                <a:spLocks noChangeArrowheads="1"/>
              </p:cNvSpPr>
              <p:nvPr/>
            </p:nvSpPr>
            <p:spPr bwMode="auto">
              <a:xfrm>
                <a:off x="1406" y="2242"/>
                <a:ext cx="1119" cy="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s-CO" sz="1700">
                    <a:solidFill>
                      <a:schemeClr val="tx2"/>
                    </a:solidFill>
                    <a:latin typeface="Arial" panose="020B0604020202020204" pitchFamily="34" charset="0"/>
                  </a:rPr>
                  <a:t>Muhammad Ali</a:t>
                </a:r>
              </a:p>
            </p:txBody>
          </p:sp>
        </p:grpSp>
        <p:pic>
          <p:nvPicPr>
            <p:cNvPr id="130070" name="Picture 22" descr="papaeast-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9" y="715"/>
              <a:ext cx="938" cy="1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0071" name="Group 23"/>
            <p:cNvGrpSpPr>
              <a:grpSpLocks/>
            </p:cNvGrpSpPr>
            <p:nvPr/>
          </p:nvGrpSpPr>
          <p:grpSpPr bwMode="auto">
            <a:xfrm>
              <a:off x="2261" y="1931"/>
              <a:ext cx="1195" cy="233"/>
              <a:chOff x="0" y="0"/>
              <a:chExt cx="1306" cy="258"/>
            </a:xfrm>
          </p:grpSpPr>
          <p:sp>
            <p:nvSpPr>
              <p:cNvPr id="130072" name="Rectangle 2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0" cy="2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s-CO"/>
              </a:p>
            </p:txBody>
          </p:sp>
          <p:sp>
            <p:nvSpPr>
              <p:cNvPr id="130073" name="Rectangle 2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306" cy="2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es-CO" sz="1700">
                    <a:latin typeface="Arial" panose="020B0604020202020204" pitchFamily="34" charset="0"/>
                  </a:rPr>
                  <a:t>Pope John Paul II</a:t>
                </a:r>
                <a:r>
                  <a:rPr lang="en-US" altLang="es-CO">
                    <a:latin typeface="Arial" panose="020B0604020202020204" pitchFamily="34" charset="0"/>
                  </a:rPr>
                  <a:t> </a:t>
                </a:r>
              </a:p>
            </p:txBody>
          </p:sp>
        </p:grpSp>
        <p:pic>
          <p:nvPicPr>
            <p:cNvPr id="130075" name="Picture 27" descr="Janet Reno">
              <a:hlinkClick r:id="rId6" tooltip="Janet Reno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722"/>
              <a:ext cx="937" cy="1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0077" name="Picture 29" descr="Katharine Hepburn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722"/>
              <a:ext cx="834" cy="1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0090" name="Text Box 42"/>
            <p:cNvSpPr txBox="1">
              <a:spLocks noChangeArrowheads="1"/>
            </p:cNvSpPr>
            <p:nvPr/>
          </p:nvSpPr>
          <p:spPr bwMode="auto">
            <a:xfrm>
              <a:off x="3506" y="1943"/>
              <a:ext cx="814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s-CO" sz="1700">
                  <a:latin typeface="Arial" panose="020B0604020202020204" pitchFamily="34" charset="0"/>
                </a:rPr>
                <a:t>Janet Reno</a:t>
              </a:r>
            </a:p>
          </p:txBody>
        </p:sp>
        <p:sp>
          <p:nvSpPr>
            <p:cNvPr id="130091" name="Text Box 43"/>
            <p:cNvSpPr txBox="1">
              <a:spLocks noChangeArrowheads="1"/>
            </p:cNvSpPr>
            <p:nvPr/>
          </p:nvSpPr>
          <p:spPr bwMode="auto">
            <a:xfrm>
              <a:off x="4368" y="1944"/>
              <a:ext cx="1261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s-CO" sz="1700">
                  <a:latin typeface="Arial" panose="020B0604020202020204" pitchFamily="34" charset="0"/>
                </a:rPr>
                <a:t>Katherine Hepburn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012365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0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0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1" grpId="0" build="p"/>
      <p:bldP spid="130062" grpId="0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PD pa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2750"/>
            <a:ext cx="9144000" cy="598805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7423150" y="5245100"/>
            <a:ext cx="14922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s-CO" sz="3200">
                <a:solidFill>
                  <a:schemeClr val="bg1"/>
                </a:solidFill>
                <a:latin typeface="Arial" panose="020B0604020202020204" pitchFamily="34" charset="0"/>
              </a:rPr>
              <a:t>Normal</a:t>
            </a:r>
          </a:p>
        </p:txBody>
      </p:sp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2736851" y="5156200"/>
            <a:ext cx="22828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s-CO" sz="3200">
                <a:solidFill>
                  <a:schemeClr val="bg1"/>
                </a:solidFill>
                <a:latin typeface="Arial" panose="020B0604020202020204" pitchFamily="34" charset="0"/>
              </a:rPr>
              <a:t>Parkinson’s</a:t>
            </a:r>
          </a:p>
          <a:p>
            <a:pPr algn="ctr" eaLnBrk="0" hangingPunct="0"/>
            <a:r>
              <a:rPr lang="en-US" altLang="es-CO" sz="3200">
                <a:solidFill>
                  <a:schemeClr val="bg1"/>
                </a:solidFill>
                <a:latin typeface="Arial" panose="020B0604020202020204" pitchFamily="34" charset="0"/>
              </a:rPr>
              <a:t>disease</a:t>
            </a: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4240214" y="822326"/>
            <a:ext cx="39131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s-CO" sz="4000">
                <a:solidFill>
                  <a:schemeClr val="bg1"/>
                </a:solidFill>
                <a:latin typeface="Arial" panose="020B0604020202020204" pitchFamily="34" charset="0"/>
              </a:rPr>
              <a:t>Human midbrain</a:t>
            </a:r>
          </a:p>
        </p:txBody>
      </p:sp>
      <p:sp>
        <p:nvSpPr>
          <p:cNvPr id="131078" name="Oval 6"/>
          <p:cNvSpPr>
            <a:spLocks noChangeArrowheads="1"/>
          </p:cNvSpPr>
          <p:nvPr/>
        </p:nvSpPr>
        <p:spPr bwMode="auto">
          <a:xfrm rot="19412096">
            <a:off x="2743200" y="3048000"/>
            <a:ext cx="609600" cy="1752600"/>
          </a:xfrm>
          <a:prstGeom prst="ellipse">
            <a:avLst/>
          </a:prstGeom>
          <a:noFill/>
          <a:ln w="57150" cap="rnd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131079" name="Oval 7"/>
          <p:cNvSpPr>
            <a:spLocks noChangeArrowheads="1"/>
          </p:cNvSpPr>
          <p:nvPr/>
        </p:nvSpPr>
        <p:spPr bwMode="auto">
          <a:xfrm rot="19412096">
            <a:off x="6781800" y="2667000"/>
            <a:ext cx="609600" cy="1752600"/>
          </a:xfrm>
          <a:prstGeom prst="ellipse">
            <a:avLst/>
          </a:prstGeom>
          <a:noFill/>
          <a:ln w="57150" cap="rnd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7139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5" grpId="0"/>
      <p:bldP spid="13107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Neuro3e-Fig-17-10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57200"/>
            <a:ext cx="85344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1752601" y="457200"/>
            <a:ext cx="3794125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3200">
                <a:solidFill>
                  <a:schemeClr val="accent2"/>
                </a:solidFill>
                <a:latin typeface="Arial" panose="020B0604020202020204" pitchFamily="34" charset="0"/>
              </a:rPr>
              <a:t>Parkinson’s disease</a:t>
            </a:r>
          </a:p>
        </p:txBody>
      </p:sp>
    </p:spTree>
    <p:extLst>
      <p:ext uri="{BB962C8B-B14F-4D97-AF65-F5344CB8AC3E}">
        <p14:creationId xmlns:p14="http://schemas.microsoft.com/office/powerpoint/2010/main" val="7550193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Text Box 1027"/>
          <p:cNvSpPr txBox="1">
            <a:spLocks noChangeArrowheads="1"/>
          </p:cNvSpPr>
          <p:nvPr/>
        </p:nvSpPr>
        <p:spPr bwMode="auto">
          <a:xfrm>
            <a:off x="3276600" y="152400"/>
            <a:ext cx="58229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s-CO" sz="3200">
                <a:latin typeface="Arial" panose="020B0604020202020204" pitchFamily="34" charset="0"/>
              </a:rPr>
              <a:t>Huntington’s disease pathology</a:t>
            </a:r>
          </a:p>
        </p:txBody>
      </p:sp>
      <p:pic>
        <p:nvPicPr>
          <p:cNvPr id="133122" name="Picture 1026" descr="H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90601"/>
            <a:ext cx="7543800" cy="544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24" name="Rectangle 1028"/>
          <p:cNvSpPr>
            <a:spLocks noChangeArrowheads="1"/>
          </p:cNvSpPr>
          <p:nvPr/>
        </p:nvSpPr>
        <p:spPr bwMode="auto">
          <a:xfrm>
            <a:off x="7391400" y="1143000"/>
            <a:ext cx="24399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3200">
                <a:solidFill>
                  <a:schemeClr val="bg1"/>
                </a:solidFill>
                <a:latin typeface="Arial" panose="020B0604020202020204" pitchFamily="34" charset="0"/>
              </a:rPr>
              <a:t>Huntington’s</a:t>
            </a:r>
          </a:p>
        </p:txBody>
      </p:sp>
      <p:sp>
        <p:nvSpPr>
          <p:cNvPr id="133125" name="Rectangle 1029"/>
          <p:cNvSpPr>
            <a:spLocks noChangeArrowheads="1"/>
          </p:cNvSpPr>
          <p:nvPr/>
        </p:nvSpPr>
        <p:spPr bwMode="auto">
          <a:xfrm>
            <a:off x="8001000" y="3886200"/>
            <a:ext cx="14922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CO" sz="3200">
                <a:solidFill>
                  <a:schemeClr val="bg1"/>
                </a:solidFill>
                <a:latin typeface="Arial" panose="020B0604020202020204" pitchFamily="34" charset="0"/>
              </a:rPr>
              <a:t>Normal</a:t>
            </a:r>
          </a:p>
        </p:txBody>
      </p:sp>
      <p:sp>
        <p:nvSpPr>
          <p:cNvPr id="133126" name="Oval 1030"/>
          <p:cNvSpPr>
            <a:spLocks noChangeArrowheads="1"/>
          </p:cNvSpPr>
          <p:nvPr/>
        </p:nvSpPr>
        <p:spPr bwMode="auto">
          <a:xfrm rot="19319137">
            <a:off x="6172200" y="4508500"/>
            <a:ext cx="838200" cy="1143000"/>
          </a:xfrm>
          <a:prstGeom prst="ellipse">
            <a:avLst/>
          </a:prstGeom>
          <a:noFill/>
          <a:ln w="50800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133128" name="Line 1032"/>
          <p:cNvSpPr>
            <a:spLocks noChangeShapeType="1"/>
          </p:cNvSpPr>
          <p:nvPr/>
        </p:nvSpPr>
        <p:spPr bwMode="auto">
          <a:xfrm flipH="1">
            <a:off x="6858000" y="1752600"/>
            <a:ext cx="1066800" cy="9906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85382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2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652" y="643467"/>
            <a:ext cx="685669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88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Núcleos de la Base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/>
              <a:t>Núcleo Caudado.</a:t>
            </a:r>
          </a:p>
          <a:p>
            <a:r>
              <a:rPr lang="es-CO" dirty="0"/>
              <a:t>Putamen .</a:t>
            </a:r>
          </a:p>
          <a:p>
            <a:r>
              <a:rPr lang="es-CO" dirty="0"/>
              <a:t>Globo Pálido (Interno – Externo).</a:t>
            </a:r>
          </a:p>
          <a:p>
            <a:r>
              <a:rPr lang="es-CO" i="1" dirty="0"/>
              <a:t>Subtálamo (</a:t>
            </a:r>
            <a:r>
              <a:rPr lang="es-CO" i="1" dirty="0" err="1"/>
              <a:t>Diencefálico</a:t>
            </a:r>
            <a:r>
              <a:rPr lang="es-CO" i="1" dirty="0"/>
              <a:t>). </a:t>
            </a:r>
          </a:p>
          <a:p>
            <a:r>
              <a:rPr lang="es-CO" i="1" dirty="0"/>
              <a:t>Sustancia Negra </a:t>
            </a:r>
            <a:r>
              <a:rPr lang="es-CO" i="1" dirty="0" err="1"/>
              <a:t>pars</a:t>
            </a:r>
            <a:r>
              <a:rPr lang="es-CO" i="1" dirty="0"/>
              <a:t> Reticular (Mesencéfalo). </a:t>
            </a:r>
          </a:p>
        </p:txBody>
      </p:sp>
    </p:spTree>
    <p:extLst>
      <p:ext uri="{BB962C8B-B14F-4D97-AF65-F5344CB8AC3E}">
        <p14:creationId xmlns:p14="http://schemas.microsoft.com/office/powerpoint/2010/main" val="2376320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/>
              <a:t>Nomenclatura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CO" dirty="0"/>
              <a:t>Neo Estriado: Núcleo Caudado – Putamen. </a:t>
            </a:r>
          </a:p>
          <a:p>
            <a:endParaRPr lang="es-CO" dirty="0"/>
          </a:p>
          <a:p>
            <a:r>
              <a:rPr lang="es-CO" dirty="0"/>
              <a:t>Paleoestriado: Globo Pálido (P. Externo – P. Interno). </a:t>
            </a:r>
          </a:p>
          <a:p>
            <a:endParaRPr lang="es-CO" dirty="0"/>
          </a:p>
          <a:p>
            <a:r>
              <a:rPr lang="es-CO" dirty="0"/>
              <a:t>Estriado Dorsal: Núcleo Caudado – Putamen.</a:t>
            </a:r>
          </a:p>
          <a:p>
            <a:endParaRPr lang="es-CO" dirty="0"/>
          </a:p>
          <a:p>
            <a:r>
              <a:rPr lang="es-CO" dirty="0"/>
              <a:t>Estriado Ventral: Núcleo Acumbens.</a:t>
            </a:r>
          </a:p>
          <a:p>
            <a:endParaRPr lang="es-CO" dirty="0"/>
          </a:p>
          <a:p>
            <a:r>
              <a:rPr lang="es-CO" dirty="0"/>
              <a:t>Núcleo Lenticular: Putamen – Globo Pálido</a:t>
            </a:r>
          </a:p>
        </p:txBody>
      </p:sp>
    </p:spTree>
    <p:extLst>
      <p:ext uri="{BB962C8B-B14F-4D97-AF65-F5344CB8AC3E}">
        <p14:creationId xmlns:p14="http://schemas.microsoft.com/office/powerpoint/2010/main" val="3950906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7554" t="18513" r="10138" b="11242"/>
          <a:stretch/>
        </p:blipFill>
        <p:spPr>
          <a:xfrm>
            <a:off x="0" y="549000"/>
            <a:ext cx="12192001" cy="584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1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8558" t="17175" r="13829" b="5358"/>
          <a:stretch/>
        </p:blipFill>
        <p:spPr>
          <a:xfrm>
            <a:off x="3216000" y="0"/>
            <a:ext cx="7425000" cy="679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097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495</Words>
  <Application>Microsoft Office PowerPoint</Application>
  <PresentationFormat>Panorámica</PresentationFormat>
  <Paragraphs>173</Paragraphs>
  <Slides>57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57</vt:i4>
      </vt:variant>
    </vt:vector>
  </HeadingPairs>
  <TitlesOfParts>
    <vt:vector size="62" baseType="lpstr">
      <vt:lpstr>Arial</vt:lpstr>
      <vt:lpstr>Calibri</vt:lpstr>
      <vt:lpstr>Calibri Light</vt:lpstr>
      <vt:lpstr>Times New Roman</vt:lpstr>
      <vt:lpstr>Tema de Office</vt:lpstr>
      <vt:lpstr>Núcleos de la Base </vt:lpstr>
      <vt:lpstr>Presentación de PowerPoint</vt:lpstr>
      <vt:lpstr>Presentación de PowerPoint</vt:lpstr>
      <vt:lpstr>Presentación de PowerPoint</vt:lpstr>
      <vt:lpstr>Presentación de PowerPoint</vt:lpstr>
      <vt:lpstr>Núcleos de la Base</vt:lpstr>
      <vt:lpstr>Nomenclatura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Núcleo Caudado </vt:lpstr>
      <vt:lpstr>Núcleo Caudado </vt:lpstr>
      <vt:lpstr>Putamen y Globo Pálido </vt:lpstr>
      <vt:lpstr>Putamen y Globo Pálido </vt:lpstr>
      <vt:lpstr>Putamen y Globo Pálido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Parkinson’s disease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Núcleos de la Base</dc:title>
  <dc:creator>Nelson David Villalba</dc:creator>
  <cp:lastModifiedBy>Nelson David Villalba</cp:lastModifiedBy>
  <cp:revision>29</cp:revision>
  <dcterms:created xsi:type="dcterms:W3CDTF">2016-05-19T10:30:17Z</dcterms:created>
  <dcterms:modified xsi:type="dcterms:W3CDTF">2017-02-15T19:23:02Z</dcterms:modified>
</cp:coreProperties>
</file>