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337" r:id="rId4"/>
    <p:sldId id="338" r:id="rId5"/>
    <p:sldId id="257" r:id="rId6"/>
    <p:sldId id="258" r:id="rId7"/>
    <p:sldId id="271" r:id="rId8"/>
    <p:sldId id="340" r:id="rId9"/>
    <p:sldId id="259" r:id="rId10"/>
    <p:sldId id="260" r:id="rId11"/>
    <p:sldId id="341" r:id="rId12"/>
    <p:sldId id="339" r:id="rId13"/>
    <p:sldId id="464" r:id="rId14"/>
    <p:sldId id="264" r:id="rId15"/>
    <p:sldId id="261" r:id="rId16"/>
    <p:sldId id="272" r:id="rId17"/>
    <p:sldId id="275" r:id="rId18"/>
    <p:sldId id="262" r:id="rId19"/>
    <p:sldId id="274" r:id="rId20"/>
    <p:sldId id="263" r:id="rId21"/>
    <p:sldId id="342" r:id="rId22"/>
    <p:sldId id="343" r:id="rId23"/>
    <p:sldId id="344" r:id="rId24"/>
    <p:sldId id="265" r:id="rId25"/>
    <p:sldId id="266" r:id="rId26"/>
    <p:sldId id="268" r:id="rId27"/>
    <p:sldId id="465" r:id="rId28"/>
    <p:sldId id="269" r:id="rId29"/>
    <p:sldId id="270" r:id="rId30"/>
    <p:sldId id="276" r:id="rId31"/>
    <p:sldId id="278" r:id="rId32"/>
    <p:sldId id="345" r:id="rId33"/>
    <p:sldId id="277" r:id="rId34"/>
    <p:sldId id="420" r:id="rId35"/>
    <p:sldId id="466" r:id="rId36"/>
    <p:sldId id="471" r:id="rId37"/>
    <p:sldId id="472" r:id="rId38"/>
    <p:sldId id="473" r:id="rId39"/>
    <p:sldId id="474" r:id="rId40"/>
    <p:sldId id="468" r:id="rId41"/>
    <p:sldId id="469" r:id="rId42"/>
    <p:sldId id="470" r:id="rId43"/>
    <p:sldId id="411" r:id="rId44"/>
    <p:sldId id="415" r:id="rId45"/>
    <p:sldId id="475" r:id="rId46"/>
    <p:sldId id="422" r:id="rId47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8" d="100"/>
          <a:sy n="68" d="100"/>
        </p:scale>
        <p:origin x="792" y="7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512E01-DECE-44AF-994C-2F807F089081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0176ECF-A3BA-49D8-B1E6-1DBA874AAE92}">
      <dgm:prSet phldrT="[Texto]" custT="1"/>
      <dgm:spPr/>
      <dgm:t>
        <a:bodyPr/>
        <a:lstStyle/>
        <a:p>
          <a:r>
            <a:rPr lang="es-ES" sz="2400" dirty="0"/>
            <a:t>Síntesis/</a:t>
          </a:r>
        </a:p>
        <a:p>
          <a:r>
            <a:rPr lang="es-ES" sz="2400" dirty="0"/>
            <a:t>Almacenamiento</a:t>
          </a:r>
        </a:p>
      </dgm:t>
    </dgm:pt>
    <dgm:pt modelId="{95E84B00-6B28-4AEF-B9D1-F1F491796017}" type="parTrans" cxnId="{A06DC711-FFB7-4EF1-A143-8BCE150FB054}">
      <dgm:prSet/>
      <dgm:spPr/>
      <dgm:t>
        <a:bodyPr/>
        <a:lstStyle/>
        <a:p>
          <a:endParaRPr lang="es-ES"/>
        </a:p>
      </dgm:t>
    </dgm:pt>
    <dgm:pt modelId="{EE73BD7D-1B87-4922-9265-3BEC64739AC8}" type="sibTrans" cxnId="{A06DC711-FFB7-4EF1-A143-8BCE150FB054}">
      <dgm:prSet/>
      <dgm:spPr/>
      <dgm:t>
        <a:bodyPr/>
        <a:lstStyle/>
        <a:p>
          <a:endParaRPr lang="es-ES"/>
        </a:p>
      </dgm:t>
    </dgm:pt>
    <dgm:pt modelId="{1755B730-C9FD-4AB0-A11E-BAD1A6679836}">
      <dgm:prSet phldrT="[Texto]" custT="1"/>
      <dgm:spPr/>
      <dgm:t>
        <a:bodyPr/>
        <a:lstStyle/>
        <a:p>
          <a:r>
            <a:rPr lang="es-ES" sz="2400" dirty="0"/>
            <a:t>Liberación</a:t>
          </a:r>
        </a:p>
      </dgm:t>
    </dgm:pt>
    <dgm:pt modelId="{6E871C12-E3B0-475A-8EC7-6B52D78EDB2C}" type="parTrans" cxnId="{F74F4E51-5181-4891-8E34-8FFD5A466665}">
      <dgm:prSet/>
      <dgm:spPr/>
      <dgm:t>
        <a:bodyPr/>
        <a:lstStyle/>
        <a:p>
          <a:endParaRPr lang="es-ES"/>
        </a:p>
      </dgm:t>
    </dgm:pt>
    <dgm:pt modelId="{D42FE546-E7F6-49F2-B42D-4AC7B5CE00EB}" type="sibTrans" cxnId="{F74F4E51-5181-4891-8E34-8FFD5A466665}">
      <dgm:prSet/>
      <dgm:spPr/>
      <dgm:t>
        <a:bodyPr/>
        <a:lstStyle/>
        <a:p>
          <a:endParaRPr lang="es-ES"/>
        </a:p>
      </dgm:t>
    </dgm:pt>
    <dgm:pt modelId="{B708C245-CD97-48A0-BE62-09C7E0637D82}">
      <dgm:prSet phldrT="[Texto]" custT="1"/>
      <dgm:spPr/>
      <dgm:t>
        <a:bodyPr/>
        <a:lstStyle/>
        <a:p>
          <a:r>
            <a:rPr lang="es-ES" sz="2400" dirty="0"/>
            <a:t>Interacción con el receptor </a:t>
          </a:r>
        </a:p>
      </dgm:t>
    </dgm:pt>
    <dgm:pt modelId="{F2CEAF56-FE3A-4644-824D-F48FFD8119B2}" type="parTrans" cxnId="{AF0CA80B-5010-438F-9784-05590A8916A5}">
      <dgm:prSet/>
      <dgm:spPr/>
      <dgm:t>
        <a:bodyPr/>
        <a:lstStyle/>
        <a:p>
          <a:endParaRPr lang="es-ES"/>
        </a:p>
      </dgm:t>
    </dgm:pt>
    <dgm:pt modelId="{08CB1651-2C6D-40FE-8DF1-04EE7846BFA9}" type="sibTrans" cxnId="{AF0CA80B-5010-438F-9784-05590A8916A5}">
      <dgm:prSet/>
      <dgm:spPr/>
      <dgm:t>
        <a:bodyPr/>
        <a:lstStyle/>
        <a:p>
          <a:endParaRPr lang="es-ES"/>
        </a:p>
      </dgm:t>
    </dgm:pt>
    <dgm:pt modelId="{B888BBAD-EAC4-4385-B90C-962353856D0C}">
      <dgm:prSet phldrT="[Texto]" custT="1"/>
      <dgm:spPr/>
      <dgm:t>
        <a:bodyPr/>
        <a:lstStyle/>
        <a:p>
          <a:r>
            <a:rPr lang="es-ES" sz="2400" dirty="0"/>
            <a:t>Reciclaje</a:t>
          </a:r>
        </a:p>
      </dgm:t>
    </dgm:pt>
    <dgm:pt modelId="{6D44F7A1-93B0-44CE-BFF4-0695A42F0281}" type="parTrans" cxnId="{CFFE58D4-FD6A-428F-B37F-DBA3DD5E333A}">
      <dgm:prSet/>
      <dgm:spPr/>
      <dgm:t>
        <a:bodyPr/>
        <a:lstStyle/>
        <a:p>
          <a:endParaRPr lang="es-ES"/>
        </a:p>
      </dgm:t>
    </dgm:pt>
    <dgm:pt modelId="{4DCEF3F7-38A1-4646-9BA8-F25418B11F6D}" type="sibTrans" cxnId="{CFFE58D4-FD6A-428F-B37F-DBA3DD5E333A}">
      <dgm:prSet/>
      <dgm:spPr/>
      <dgm:t>
        <a:bodyPr/>
        <a:lstStyle/>
        <a:p>
          <a:endParaRPr lang="es-ES"/>
        </a:p>
      </dgm:t>
    </dgm:pt>
    <dgm:pt modelId="{74724BF0-D157-47D3-A6B7-0AF8FB252A95}" type="pres">
      <dgm:prSet presAssocID="{77512E01-DECE-44AF-994C-2F807F089081}" presName="cycle" presStyleCnt="0">
        <dgm:presLayoutVars>
          <dgm:dir/>
          <dgm:resizeHandles val="exact"/>
        </dgm:presLayoutVars>
      </dgm:prSet>
      <dgm:spPr/>
    </dgm:pt>
    <dgm:pt modelId="{0AF64812-44E0-4138-A0B0-60391B8DB921}" type="pres">
      <dgm:prSet presAssocID="{E0176ECF-A3BA-49D8-B1E6-1DBA874AAE92}" presName="node" presStyleLbl="node1" presStyleIdx="0" presStyleCnt="4" custScaleX="132186">
        <dgm:presLayoutVars>
          <dgm:bulletEnabled val="1"/>
        </dgm:presLayoutVars>
      </dgm:prSet>
      <dgm:spPr/>
    </dgm:pt>
    <dgm:pt modelId="{A84C727A-F73A-4F8C-98D4-4C5B36C673C1}" type="pres">
      <dgm:prSet presAssocID="{E0176ECF-A3BA-49D8-B1E6-1DBA874AAE92}" presName="spNode" presStyleCnt="0"/>
      <dgm:spPr/>
    </dgm:pt>
    <dgm:pt modelId="{BDB5ACB1-EBE6-47D6-8F6B-0FA8DCFA5974}" type="pres">
      <dgm:prSet presAssocID="{EE73BD7D-1B87-4922-9265-3BEC64739AC8}" presName="sibTrans" presStyleLbl="sibTrans1D1" presStyleIdx="0" presStyleCnt="4"/>
      <dgm:spPr/>
    </dgm:pt>
    <dgm:pt modelId="{FFA8F805-B8A0-4A8A-8BF4-D14E9AC1FCF0}" type="pres">
      <dgm:prSet presAssocID="{1755B730-C9FD-4AB0-A11E-BAD1A6679836}" presName="node" presStyleLbl="node1" presStyleIdx="1" presStyleCnt="4" custScaleX="132186">
        <dgm:presLayoutVars>
          <dgm:bulletEnabled val="1"/>
        </dgm:presLayoutVars>
      </dgm:prSet>
      <dgm:spPr/>
    </dgm:pt>
    <dgm:pt modelId="{9802E2A6-A6DD-44C6-8098-831CA2B2EE5A}" type="pres">
      <dgm:prSet presAssocID="{1755B730-C9FD-4AB0-A11E-BAD1A6679836}" presName="spNode" presStyleCnt="0"/>
      <dgm:spPr/>
    </dgm:pt>
    <dgm:pt modelId="{62FF2AE7-8519-40FC-82F5-F3A83CD65E36}" type="pres">
      <dgm:prSet presAssocID="{D42FE546-E7F6-49F2-B42D-4AC7B5CE00EB}" presName="sibTrans" presStyleLbl="sibTrans1D1" presStyleIdx="1" presStyleCnt="4"/>
      <dgm:spPr/>
    </dgm:pt>
    <dgm:pt modelId="{E59BC9A9-1E02-4896-9D4F-41E8B1F6A55B}" type="pres">
      <dgm:prSet presAssocID="{B708C245-CD97-48A0-BE62-09C7E0637D82}" presName="node" presStyleLbl="node1" presStyleIdx="2" presStyleCnt="4" custScaleX="132186">
        <dgm:presLayoutVars>
          <dgm:bulletEnabled val="1"/>
        </dgm:presLayoutVars>
      </dgm:prSet>
      <dgm:spPr/>
    </dgm:pt>
    <dgm:pt modelId="{299E54D3-FE1B-41F7-8402-0451E1BCF286}" type="pres">
      <dgm:prSet presAssocID="{B708C245-CD97-48A0-BE62-09C7E0637D82}" presName="spNode" presStyleCnt="0"/>
      <dgm:spPr/>
    </dgm:pt>
    <dgm:pt modelId="{7233F52B-AB16-45A5-B84B-77C9A10A6F8C}" type="pres">
      <dgm:prSet presAssocID="{08CB1651-2C6D-40FE-8DF1-04EE7846BFA9}" presName="sibTrans" presStyleLbl="sibTrans1D1" presStyleIdx="2" presStyleCnt="4"/>
      <dgm:spPr/>
    </dgm:pt>
    <dgm:pt modelId="{11401111-A175-4602-8C36-33F9611C5410}" type="pres">
      <dgm:prSet presAssocID="{B888BBAD-EAC4-4385-B90C-962353856D0C}" presName="node" presStyleLbl="node1" presStyleIdx="3" presStyleCnt="4" custScaleX="132186">
        <dgm:presLayoutVars>
          <dgm:bulletEnabled val="1"/>
        </dgm:presLayoutVars>
      </dgm:prSet>
      <dgm:spPr/>
    </dgm:pt>
    <dgm:pt modelId="{C27DBF47-97B0-4E16-9E71-19FB06A797E4}" type="pres">
      <dgm:prSet presAssocID="{B888BBAD-EAC4-4385-B90C-962353856D0C}" presName="spNode" presStyleCnt="0"/>
      <dgm:spPr/>
    </dgm:pt>
    <dgm:pt modelId="{53BB7EFF-A8C8-4C5D-A041-BDA84E88599D}" type="pres">
      <dgm:prSet presAssocID="{4DCEF3F7-38A1-4646-9BA8-F25418B11F6D}" presName="sibTrans" presStyleLbl="sibTrans1D1" presStyleIdx="3" presStyleCnt="4"/>
      <dgm:spPr/>
    </dgm:pt>
  </dgm:ptLst>
  <dgm:cxnLst>
    <dgm:cxn modelId="{D74ACE2B-860A-414C-8A02-F213AC55DB82}" type="presOf" srcId="{EE73BD7D-1B87-4922-9265-3BEC64739AC8}" destId="{BDB5ACB1-EBE6-47D6-8F6B-0FA8DCFA5974}" srcOrd="0" destOrd="0" presId="urn:microsoft.com/office/officeart/2005/8/layout/cycle5"/>
    <dgm:cxn modelId="{049EE0C7-56CD-4398-BABB-D93A59091229}" type="presOf" srcId="{E0176ECF-A3BA-49D8-B1E6-1DBA874AAE92}" destId="{0AF64812-44E0-4138-A0B0-60391B8DB921}" srcOrd="0" destOrd="0" presId="urn:microsoft.com/office/officeart/2005/8/layout/cycle5"/>
    <dgm:cxn modelId="{E38DF546-0FCE-4985-97E1-82448BEFE6C5}" type="presOf" srcId="{4DCEF3F7-38A1-4646-9BA8-F25418B11F6D}" destId="{53BB7EFF-A8C8-4C5D-A041-BDA84E88599D}" srcOrd="0" destOrd="0" presId="urn:microsoft.com/office/officeart/2005/8/layout/cycle5"/>
    <dgm:cxn modelId="{AF0CA80B-5010-438F-9784-05590A8916A5}" srcId="{77512E01-DECE-44AF-994C-2F807F089081}" destId="{B708C245-CD97-48A0-BE62-09C7E0637D82}" srcOrd="2" destOrd="0" parTransId="{F2CEAF56-FE3A-4644-824D-F48FFD8119B2}" sibTransId="{08CB1651-2C6D-40FE-8DF1-04EE7846BFA9}"/>
    <dgm:cxn modelId="{7378516B-9FF7-4B27-8DE8-7A4B1084CFC7}" type="presOf" srcId="{1755B730-C9FD-4AB0-A11E-BAD1A6679836}" destId="{FFA8F805-B8A0-4A8A-8BF4-D14E9AC1FCF0}" srcOrd="0" destOrd="0" presId="urn:microsoft.com/office/officeart/2005/8/layout/cycle5"/>
    <dgm:cxn modelId="{51D40702-CA7D-4AE4-844C-FB9901FCDEE0}" type="presOf" srcId="{D42FE546-E7F6-49F2-B42D-4AC7B5CE00EB}" destId="{62FF2AE7-8519-40FC-82F5-F3A83CD65E36}" srcOrd="0" destOrd="0" presId="urn:microsoft.com/office/officeart/2005/8/layout/cycle5"/>
    <dgm:cxn modelId="{258A7662-AD06-4FF2-8BE5-B4D2F68E8BBB}" type="presOf" srcId="{08CB1651-2C6D-40FE-8DF1-04EE7846BFA9}" destId="{7233F52B-AB16-45A5-B84B-77C9A10A6F8C}" srcOrd="0" destOrd="0" presId="urn:microsoft.com/office/officeart/2005/8/layout/cycle5"/>
    <dgm:cxn modelId="{A06DC711-FFB7-4EF1-A143-8BCE150FB054}" srcId="{77512E01-DECE-44AF-994C-2F807F089081}" destId="{E0176ECF-A3BA-49D8-B1E6-1DBA874AAE92}" srcOrd="0" destOrd="0" parTransId="{95E84B00-6B28-4AEF-B9D1-F1F491796017}" sibTransId="{EE73BD7D-1B87-4922-9265-3BEC64739AC8}"/>
    <dgm:cxn modelId="{B700BB2F-E9A5-4659-94FC-2EDB5F5A747C}" type="presOf" srcId="{77512E01-DECE-44AF-994C-2F807F089081}" destId="{74724BF0-D157-47D3-A6B7-0AF8FB252A95}" srcOrd="0" destOrd="0" presId="urn:microsoft.com/office/officeart/2005/8/layout/cycle5"/>
    <dgm:cxn modelId="{FEDED367-D199-471C-84AF-49FE72E12628}" type="presOf" srcId="{B888BBAD-EAC4-4385-B90C-962353856D0C}" destId="{11401111-A175-4602-8C36-33F9611C5410}" srcOrd="0" destOrd="0" presId="urn:microsoft.com/office/officeart/2005/8/layout/cycle5"/>
    <dgm:cxn modelId="{F74F4E51-5181-4891-8E34-8FFD5A466665}" srcId="{77512E01-DECE-44AF-994C-2F807F089081}" destId="{1755B730-C9FD-4AB0-A11E-BAD1A6679836}" srcOrd="1" destOrd="0" parTransId="{6E871C12-E3B0-475A-8EC7-6B52D78EDB2C}" sibTransId="{D42FE546-E7F6-49F2-B42D-4AC7B5CE00EB}"/>
    <dgm:cxn modelId="{883AE5DA-1C48-403F-8091-E5E170D52C9A}" type="presOf" srcId="{B708C245-CD97-48A0-BE62-09C7E0637D82}" destId="{E59BC9A9-1E02-4896-9D4F-41E8B1F6A55B}" srcOrd="0" destOrd="0" presId="urn:microsoft.com/office/officeart/2005/8/layout/cycle5"/>
    <dgm:cxn modelId="{CFFE58D4-FD6A-428F-B37F-DBA3DD5E333A}" srcId="{77512E01-DECE-44AF-994C-2F807F089081}" destId="{B888BBAD-EAC4-4385-B90C-962353856D0C}" srcOrd="3" destOrd="0" parTransId="{6D44F7A1-93B0-44CE-BFF4-0695A42F0281}" sibTransId="{4DCEF3F7-38A1-4646-9BA8-F25418B11F6D}"/>
    <dgm:cxn modelId="{43536477-A74E-47FC-9AF9-81C16468C9EB}" type="presParOf" srcId="{74724BF0-D157-47D3-A6B7-0AF8FB252A95}" destId="{0AF64812-44E0-4138-A0B0-60391B8DB921}" srcOrd="0" destOrd="0" presId="urn:microsoft.com/office/officeart/2005/8/layout/cycle5"/>
    <dgm:cxn modelId="{278DA397-3F46-4464-A421-D48F0E52D3E5}" type="presParOf" srcId="{74724BF0-D157-47D3-A6B7-0AF8FB252A95}" destId="{A84C727A-F73A-4F8C-98D4-4C5B36C673C1}" srcOrd="1" destOrd="0" presId="urn:microsoft.com/office/officeart/2005/8/layout/cycle5"/>
    <dgm:cxn modelId="{40347EF7-55AC-4561-A778-AE6299089E59}" type="presParOf" srcId="{74724BF0-D157-47D3-A6B7-0AF8FB252A95}" destId="{BDB5ACB1-EBE6-47D6-8F6B-0FA8DCFA5974}" srcOrd="2" destOrd="0" presId="urn:microsoft.com/office/officeart/2005/8/layout/cycle5"/>
    <dgm:cxn modelId="{D63464A1-83D8-4048-98D8-D18F762F62F3}" type="presParOf" srcId="{74724BF0-D157-47D3-A6B7-0AF8FB252A95}" destId="{FFA8F805-B8A0-4A8A-8BF4-D14E9AC1FCF0}" srcOrd="3" destOrd="0" presId="urn:microsoft.com/office/officeart/2005/8/layout/cycle5"/>
    <dgm:cxn modelId="{98B09583-DDA1-4E10-BA64-965DC160B6D8}" type="presParOf" srcId="{74724BF0-D157-47D3-A6B7-0AF8FB252A95}" destId="{9802E2A6-A6DD-44C6-8098-831CA2B2EE5A}" srcOrd="4" destOrd="0" presId="urn:microsoft.com/office/officeart/2005/8/layout/cycle5"/>
    <dgm:cxn modelId="{09649E7F-995A-4A81-B409-D27C250ACA0F}" type="presParOf" srcId="{74724BF0-D157-47D3-A6B7-0AF8FB252A95}" destId="{62FF2AE7-8519-40FC-82F5-F3A83CD65E36}" srcOrd="5" destOrd="0" presId="urn:microsoft.com/office/officeart/2005/8/layout/cycle5"/>
    <dgm:cxn modelId="{0E106EDE-5873-42E2-B72D-490CCCE8ECF3}" type="presParOf" srcId="{74724BF0-D157-47D3-A6B7-0AF8FB252A95}" destId="{E59BC9A9-1E02-4896-9D4F-41E8B1F6A55B}" srcOrd="6" destOrd="0" presId="urn:microsoft.com/office/officeart/2005/8/layout/cycle5"/>
    <dgm:cxn modelId="{47F41BBD-8E52-4D17-9BA4-49A2A7EB1281}" type="presParOf" srcId="{74724BF0-D157-47D3-A6B7-0AF8FB252A95}" destId="{299E54D3-FE1B-41F7-8402-0451E1BCF286}" srcOrd="7" destOrd="0" presId="urn:microsoft.com/office/officeart/2005/8/layout/cycle5"/>
    <dgm:cxn modelId="{CA90D8CA-E63A-4887-94F1-13547396F89B}" type="presParOf" srcId="{74724BF0-D157-47D3-A6B7-0AF8FB252A95}" destId="{7233F52B-AB16-45A5-B84B-77C9A10A6F8C}" srcOrd="8" destOrd="0" presId="urn:microsoft.com/office/officeart/2005/8/layout/cycle5"/>
    <dgm:cxn modelId="{571398E8-37E6-4438-AE7F-DEB8DEE0D754}" type="presParOf" srcId="{74724BF0-D157-47D3-A6B7-0AF8FB252A95}" destId="{11401111-A175-4602-8C36-33F9611C5410}" srcOrd="9" destOrd="0" presId="urn:microsoft.com/office/officeart/2005/8/layout/cycle5"/>
    <dgm:cxn modelId="{2B650F51-C803-4E8D-9671-1D7357F89426}" type="presParOf" srcId="{74724BF0-D157-47D3-A6B7-0AF8FB252A95}" destId="{C27DBF47-97B0-4E16-9E71-19FB06A797E4}" srcOrd="10" destOrd="0" presId="urn:microsoft.com/office/officeart/2005/8/layout/cycle5"/>
    <dgm:cxn modelId="{8645257B-CF18-491E-B18D-04AC8B0DFDFC}" type="presParOf" srcId="{74724BF0-D157-47D3-A6B7-0AF8FB252A95}" destId="{53BB7EFF-A8C8-4C5D-A041-BDA84E88599D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F64812-44E0-4138-A0B0-60391B8DB921}">
      <dsp:nvSpPr>
        <dsp:cNvPr id="0" name=""/>
        <dsp:cNvSpPr/>
      </dsp:nvSpPr>
      <dsp:spPr>
        <a:xfrm>
          <a:off x="4833416" y="3298"/>
          <a:ext cx="2995263" cy="14728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Síntesis/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Almacenamiento</a:t>
          </a:r>
        </a:p>
      </dsp:txBody>
      <dsp:txXfrm>
        <a:off x="4905315" y="75197"/>
        <a:ext cx="2851465" cy="1329067"/>
      </dsp:txXfrm>
    </dsp:sp>
    <dsp:sp modelId="{BDB5ACB1-EBE6-47D6-8F6B-0FA8DCFA5974}">
      <dsp:nvSpPr>
        <dsp:cNvPr id="0" name=""/>
        <dsp:cNvSpPr/>
      </dsp:nvSpPr>
      <dsp:spPr>
        <a:xfrm>
          <a:off x="3898514" y="739730"/>
          <a:ext cx="4865067" cy="4865067"/>
        </a:xfrm>
        <a:custGeom>
          <a:avLst/>
          <a:gdLst/>
          <a:ahLst/>
          <a:cxnLst/>
          <a:rect l="0" t="0" r="0" b="0"/>
          <a:pathLst>
            <a:path>
              <a:moveTo>
                <a:pt x="4145772" y="705677"/>
              </a:moveTo>
              <a:arcTo wR="2432533" hR="2432533" stAng="18886392" swAng="124989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A8F805-B8A0-4A8A-8BF4-D14E9AC1FCF0}">
      <dsp:nvSpPr>
        <dsp:cNvPr id="0" name=""/>
        <dsp:cNvSpPr/>
      </dsp:nvSpPr>
      <dsp:spPr>
        <a:xfrm>
          <a:off x="7265949" y="2435831"/>
          <a:ext cx="2995263" cy="14728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Liberación</a:t>
          </a:r>
        </a:p>
      </dsp:txBody>
      <dsp:txXfrm>
        <a:off x="7337848" y="2507730"/>
        <a:ext cx="2851465" cy="1329067"/>
      </dsp:txXfrm>
    </dsp:sp>
    <dsp:sp modelId="{62FF2AE7-8519-40FC-82F5-F3A83CD65E36}">
      <dsp:nvSpPr>
        <dsp:cNvPr id="0" name=""/>
        <dsp:cNvSpPr/>
      </dsp:nvSpPr>
      <dsp:spPr>
        <a:xfrm>
          <a:off x="3898514" y="739730"/>
          <a:ext cx="4865067" cy="4865067"/>
        </a:xfrm>
        <a:custGeom>
          <a:avLst/>
          <a:gdLst/>
          <a:ahLst/>
          <a:cxnLst/>
          <a:rect l="0" t="0" r="0" b="0"/>
          <a:pathLst>
            <a:path>
              <a:moveTo>
                <a:pt x="4647887" y="3437238"/>
              </a:moveTo>
              <a:arcTo wR="2432533" hR="2432533" stAng="1463711" swAng="124989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9BC9A9-1E02-4896-9D4F-41E8B1F6A55B}">
      <dsp:nvSpPr>
        <dsp:cNvPr id="0" name=""/>
        <dsp:cNvSpPr/>
      </dsp:nvSpPr>
      <dsp:spPr>
        <a:xfrm>
          <a:off x="4833416" y="4868365"/>
          <a:ext cx="2995263" cy="14728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Interacción con el receptor </a:t>
          </a:r>
        </a:p>
      </dsp:txBody>
      <dsp:txXfrm>
        <a:off x="4905315" y="4940264"/>
        <a:ext cx="2851465" cy="1329067"/>
      </dsp:txXfrm>
    </dsp:sp>
    <dsp:sp modelId="{7233F52B-AB16-45A5-B84B-77C9A10A6F8C}">
      <dsp:nvSpPr>
        <dsp:cNvPr id="0" name=""/>
        <dsp:cNvSpPr/>
      </dsp:nvSpPr>
      <dsp:spPr>
        <a:xfrm>
          <a:off x="3898514" y="739730"/>
          <a:ext cx="4865067" cy="4865067"/>
        </a:xfrm>
        <a:custGeom>
          <a:avLst/>
          <a:gdLst/>
          <a:ahLst/>
          <a:cxnLst/>
          <a:rect l="0" t="0" r="0" b="0"/>
          <a:pathLst>
            <a:path>
              <a:moveTo>
                <a:pt x="719294" y="4159390"/>
              </a:moveTo>
              <a:arcTo wR="2432533" hR="2432533" stAng="8086392" swAng="124989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401111-A175-4602-8C36-33F9611C5410}">
      <dsp:nvSpPr>
        <dsp:cNvPr id="0" name=""/>
        <dsp:cNvSpPr/>
      </dsp:nvSpPr>
      <dsp:spPr>
        <a:xfrm>
          <a:off x="2400882" y="2435831"/>
          <a:ext cx="2995263" cy="14728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Reciclaje</a:t>
          </a:r>
        </a:p>
      </dsp:txBody>
      <dsp:txXfrm>
        <a:off x="2472781" y="2507730"/>
        <a:ext cx="2851465" cy="1329067"/>
      </dsp:txXfrm>
    </dsp:sp>
    <dsp:sp modelId="{53BB7EFF-A8C8-4C5D-A041-BDA84E88599D}">
      <dsp:nvSpPr>
        <dsp:cNvPr id="0" name=""/>
        <dsp:cNvSpPr/>
      </dsp:nvSpPr>
      <dsp:spPr>
        <a:xfrm>
          <a:off x="3898514" y="739730"/>
          <a:ext cx="4865067" cy="4865067"/>
        </a:xfrm>
        <a:custGeom>
          <a:avLst/>
          <a:gdLst/>
          <a:ahLst/>
          <a:cxnLst/>
          <a:rect l="0" t="0" r="0" b="0"/>
          <a:pathLst>
            <a:path>
              <a:moveTo>
                <a:pt x="217180" y="1427829"/>
              </a:moveTo>
              <a:arcTo wR="2432533" hR="2432533" stAng="12263711" swAng="124989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9092B-3BE6-4619-9AEA-405850BFCE97}" type="datetimeFigureOut">
              <a:rPr lang="es-CO" smtClean="0"/>
              <a:t>27/01/2017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062E6-D915-4B9A-ACD9-B3A693F9541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06007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9092B-3BE6-4619-9AEA-405850BFCE97}" type="datetimeFigureOut">
              <a:rPr lang="es-CO" smtClean="0"/>
              <a:t>27/01/2017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062E6-D915-4B9A-ACD9-B3A693F9541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1698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9092B-3BE6-4619-9AEA-405850BFCE97}" type="datetimeFigureOut">
              <a:rPr lang="es-CO" smtClean="0"/>
              <a:t>27/01/2017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062E6-D915-4B9A-ACD9-B3A693F9541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16798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52AC960A-6559-4F16-AB5D-9AC982F18CA9}" type="slidenum">
              <a:rPr lang="en-US" altLang="es-CO"/>
              <a:pPr/>
              <a:t>‹Nº›</a:t>
            </a:fld>
            <a:endParaRPr lang="en-US" altLang="es-CO"/>
          </a:p>
        </p:txBody>
      </p:sp>
    </p:spTree>
    <p:extLst>
      <p:ext uri="{BB962C8B-B14F-4D97-AF65-F5344CB8AC3E}">
        <p14:creationId xmlns:p14="http://schemas.microsoft.com/office/powerpoint/2010/main" val="486086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9092B-3BE6-4619-9AEA-405850BFCE97}" type="datetimeFigureOut">
              <a:rPr lang="es-CO" smtClean="0"/>
              <a:t>27/01/2017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062E6-D915-4B9A-ACD9-B3A693F9541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1433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9092B-3BE6-4619-9AEA-405850BFCE97}" type="datetimeFigureOut">
              <a:rPr lang="es-CO" smtClean="0"/>
              <a:t>27/01/2017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062E6-D915-4B9A-ACD9-B3A693F9541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17670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9092B-3BE6-4619-9AEA-405850BFCE97}" type="datetimeFigureOut">
              <a:rPr lang="es-CO" smtClean="0"/>
              <a:t>27/01/2017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062E6-D915-4B9A-ACD9-B3A693F9541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8631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9092B-3BE6-4619-9AEA-405850BFCE97}" type="datetimeFigureOut">
              <a:rPr lang="es-CO" smtClean="0"/>
              <a:t>27/01/2017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062E6-D915-4B9A-ACD9-B3A693F9541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43115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9092B-3BE6-4619-9AEA-405850BFCE97}" type="datetimeFigureOut">
              <a:rPr lang="es-CO" smtClean="0"/>
              <a:t>27/01/2017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062E6-D915-4B9A-ACD9-B3A693F9541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29031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9092B-3BE6-4619-9AEA-405850BFCE97}" type="datetimeFigureOut">
              <a:rPr lang="es-CO" smtClean="0"/>
              <a:t>27/01/2017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062E6-D915-4B9A-ACD9-B3A693F9541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3291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9092B-3BE6-4619-9AEA-405850BFCE97}" type="datetimeFigureOut">
              <a:rPr lang="es-CO" smtClean="0"/>
              <a:t>27/01/2017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062E6-D915-4B9A-ACD9-B3A693F9541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34006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9092B-3BE6-4619-9AEA-405850BFCE97}" type="datetimeFigureOut">
              <a:rPr lang="es-CO" smtClean="0"/>
              <a:t>27/01/2017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062E6-D915-4B9A-ACD9-B3A693F9541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26378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9092B-3BE6-4619-9AEA-405850BFCE97}" type="datetimeFigureOut">
              <a:rPr lang="es-CO" smtClean="0"/>
              <a:t>27/01/2017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062E6-D915-4B9A-ACD9-B3A693F9541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6834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manasinc.com/webcontent/anisamples/neurobiology/synaptictransmission.html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Sinapsis - Neurotransmisores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s-CO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Nelson D. Villalba M.D. M.Sc.</a:t>
            </a:r>
          </a:p>
        </p:txBody>
      </p:sp>
    </p:spTree>
    <p:extLst>
      <p:ext uri="{BB962C8B-B14F-4D97-AF65-F5344CB8AC3E}">
        <p14:creationId xmlns:p14="http://schemas.microsoft.com/office/powerpoint/2010/main" val="522291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7538" t="20498" r="20952" b="12786"/>
          <a:stretch/>
        </p:blipFill>
        <p:spPr>
          <a:xfrm>
            <a:off x="1366892" y="545123"/>
            <a:ext cx="9458215" cy="576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733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Sinapsis Química</a:t>
            </a: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92752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6553296"/>
              </p:ext>
            </p:extLst>
          </p:nvPr>
        </p:nvGraphicFramePr>
        <p:xfrm>
          <a:off x="0" y="256735"/>
          <a:ext cx="12662096" cy="6344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1711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altLang="es-CO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Sinapsis Química</a:t>
            </a:r>
            <a:endParaRPr lang="es-CO" altLang="es-CO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7172326" y="512127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s-CO" altLang="es-CO"/>
          </a:p>
        </p:txBody>
      </p:sp>
      <p:grpSp>
        <p:nvGrpSpPr>
          <p:cNvPr id="5" name="Grupo 4"/>
          <p:cNvGrpSpPr/>
          <p:nvPr/>
        </p:nvGrpSpPr>
        <p:grpSpPr>
          <a:xfrm>
            <a:off x="2907908" y="1991751"/>
            <a:ext cx="6376183" cy="4245475"/>
            <a:chOff x="2907908" y="1991751"/>
            <a:chExt cx="6376183" cy="4245475"/>
          </a:xfrm>
        </p:grpSpPr>
        <p:pic>
          <p:nvPicPr>
            <p:cNvPr id="9221" name="Picture 5" descr="48-00x1-AplysiaNeurons.jpg                                     000017E6 KMZIP-043                      AB89E6CB:"/>
            <p:cNvPicPr>
              <a:picLocks noChangeAspect="1" noChangeArrowheads="1"/>
            </p:cNvPicPr>
            <p:nvPr>
              <p:ph sz="half" idx="2"/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907908" y="1991751"/>
              <a:ext cx="6376183" cy="4245475"/>
            </a:xfrm>
          </p:spPr>
        </p:pic>
        <p:sp>
          <p:nvSpPr>
            <p:cNvPr id="2" name="Rectángulo 1"/>
            <p:cNvSpPr/>
            <p:nvPr/>
          </p:nvSpPr>
          <p:spPr>
            <a:xfrm>
              <a:off x="8376505" y="5639993"/>
              <a:ext cx="6721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s-CO" dirty="0">
                  <a:hlinkClick r:id="rId3"/>
                </a:rPr>
                <a:t>here.</a:t>
              </a:r>
              <a:endParaRPr lang="es-CO" dirty="0"/>
            </a:p>
          </p:txBody>
        </p:sp>
      </p:grpSp>
    </p:spTree>
    <p:extLst>
      <p:ext uri="{BB962C8B-B14F-4D97-AF65-F5344CB8AC3E}">
        <p14:creationId xmlns:p14="http://schemas.microsoft.com/office/powerpoint/2010/main" val="31453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5192" t="16600" r="14731" b="6029"/>
          <a:stretch/>
        </p:blipFill>
        <p:spPr>
          <a:xfrm>
            <a:off x="2148557" y="0"/>
            <a:ext cx="78948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99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5077" t="19472" r="9077" b="11981"/>
          <a:stretch/>
        </p:blipFill>
        <p:spPr>
          <a:xfrm>
            <a:off x="1861624" y="506931"/>
            <a:ext cx="8468751" cy="584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59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4385" t="20088" r="8809" b="14268"/>
          <a:stretch/>
        </p:blipFill>
        <p:spPr>
          <a:xfrm>
            <a:off x="0" y="837209"/>
            <a:ext cx="12192001" cy="518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93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2154" t="17215" r="25230" b="7056"/>
          <a:stretch/>
        </p:blipFill>
        <p:spPr>
          <a:xfrm>
            <a:off x="1938997" y="70340"/>
            <a:ext cx="8314006" cy="672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05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5076" t="21114" r="3653" b="13623"/>
          <a:stretch/>
        </p:blipFill>
        <p:spPr>
          <a:xfrm>
            <a:off x="159434" y="1042365"/>
            <a:ext cx="11873132" cy="477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73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547" t="17974" r="18837" b="5415"/>
          <a:stretch/>
        </p:blipFill>
        <p:spPr>
          <a:xfrm>
            <a:off x="1052302" y="133642"/>
            <a:ext cx="10087395" cy="672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38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1591" y="2766218"/>
            <a:ext cx="10515600" cy="1325563"/>
          </a:xfrm>
        </p:spPr>
        <p:txBody>
          <a:bodyPr/>
          <a:lstStyle/>
          <a:p>
            <a:pPr algn="ctr"/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 es la SINAPSIS?</a:t>
            </a:r>
          </a:p>
        </p:txBody>
      </p:sp>
    </p:spTree>
    <p:extLst>
      <p:ext uri="{BB962C8B-B14F-4D97-AF65-F5344CB8AC3E}">
        <p14:creationId xmlns:p14="http://schemas.microsoft.com/office/powerpoint/2010/main" val="3879223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5231" t="17831" r="16692" b="6029"/>
          <a:stretch/>
        </p:blipFill>
        <p:spPr>
          <a:xfrm>
            <a:off x="849813" y="130126"/>
            <a:ext cx="10492374" cy="659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53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2422" t="17626" r="5953" b="6645"/>
          <a:stretch/>
        </p:blipFill>
        <p:spPr>
          <a:xfrm>
            <a:off x="3362179" y="0"/>
            <a:ext cx="509386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46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1548" t="18186" r="6885" b="13008"/>
          <a:stretch/>
        </p:blipFill>
        <p:spPr>
          <a:xfrm>
            <a:off x="0" y="555871"/>
            <a:ext cx="6096000" cy="567323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57231" t="22550" r="8214" b="13421"/>
          <a:stretch/>
        </p:blipFill>
        <p:spPr>
          <a:xfrm>
            <a:off x="6349219" y="650339"/>
            <a:ext cx="5355102" cy="557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16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6000" t="17626" r="7381" b="11092"/>
          <a:stretch/>
        </p:blipFill>
        <p:spPr>
          <a:xfrm>
            <a:off x="1348153" y="210205"/>
            <a:ext cx="8991601" cy="636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661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0346" t="16394" r="39423" b="5208"/>
          <a:stretch/>
        </p:blipFill>
        <p:spPr>
          <a:xfrm>
            <a:off x="3758418" y="0"/>
            <a:ext cx="4675164" cy="681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017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8116" t="19883" r="19231" b="12597"/>
          <a:stretch/>
        </p:blipFill>
        <p:spPr>
          <a:xfrm>
            <a:off x="767446" y="200464"/>
            <a:ext cx="10657108" cy="645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87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8538" t="17215" r="17143" b="5375"/>
          <a:stretch/>
        </p:blipFill>
        <p:spPr>
          <a:xfrm>
            <a:off x="2691618" y="85817"/>
            <a:ext cx="6808764" cy="668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29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570" y="215759"/>
            <a:ext cx="8838859" cy="6642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2962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47857" t="17421" r="13808" b="8082"/>
          <a:stretch/>
        </p:blipFill>
        <p:spPr>
          <a:xfrm>
            <a:off x="3090873" y="145629"/>
            <a:ext cx="6010253" cy="656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467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5269" t="17420" r="29615" b="6030"/>
          <a:stretch/>
        </p:blipFill>
        <p:spPr>
          <a:xfrm>
            <a:off x="2522805" y="40598"/>
            <a:ext cx="7146389" cy="681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7616" t="18036" r="7023" b="9519"/>
          <a:stretch/>
        </p:blipFill>
        <p:spPr>
          <a:xfrm>
            <a:off x="2690667" y="1120811"/>
            <a:ext cx="7992352" cy="569716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25974"/>
            <a:ext cx="10515600" cy="1325563"/>
          </a:xfrm>
        </p:spPr>
        <p:txBody>
          <a:bodyPr/>
          <a:lstStyle/>
          <a:p>
            <a:pPr algn="ctr"/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Sinapsis</a:t>
            </a:r>
          </a:p>
        </p:txBody>
      </p:sp>
    </p:spTree>
    <p:extLst>
      <p:ext uri="{BB962C8B-B14F-4D97-AF65-F5344CB8AC3E}">
        <p14:creationId xmlns:p14="http://schemas.microsoft.com/office/powerpoint/2010/main" val="30703285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3962" t="17420" r="17023" b="6645"/>
          <a:stretch/>
        </p:blipFill>
        <p:spPr>
          <a:xfrm>
            <a:off x="729061" y="109024"/>
            <a:ext cx="10733877" cy="663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46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Neurotransmisores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520382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Classic Characteristics: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s-CO" dirty="0"/>
              <a:t>Synthesized in the neuron.</a:t>
            </a:r>
          </a:p>
          <a:p>
            <a:r>
              <a:rPr lang="en-US" altLang="es-CO" dirty="0"/>
              <a:t>Become localized in presynaptic terminal.</a:t>
            </a:r>
          </a:p>
          <a:p>
            <a:r>
              <a:rPr lang="en-US" altLang="es-CO" dirty="0"/>
              <a:t>Bind to receptor site on postsynaptic membrane.</a:t>
            </a:r>
          </a:p>
          <a:p>
            <a:r>
              <a:rPr lang="en-US" altLang="es-CO" dirty="0"/>
              <a:t>Removed by a specific mechanism from its specific site of action.</a:t>
            </a:r>
          </a:p>
        </p:txBody>
      </p:sp>
    </p:spTree>
    <p:extLst>
      <p:ext uri="{BB962C8B-B14F-4D97-AF65-F5344CB8AC3E}">
        <p14:creationId xmlns:p14="http://schemas.microsoft.com/office/powerpoint/2010/main" val="5973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2808" t="16394" r="50000" b="7261"/>
          <a:stretch/>
        </p:blipFill>
        <p:spPr>
          <a:xfrm>
            <a:off x="3200999" y="87923"/>
            <a:ext cx="5790001" cy="668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1779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043" y="117865"/>
            <a:ext cx="8969913" cy="6740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34628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050" descr="CA synthe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32" y="1"/>
            <a:ext cx="3883602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2051"/>
          <p:cNvSpPr txBox="1">
            <a:spLocks noChangeArrowheads="1"/>
          </p:cNvSpPr>
          <p:nvPr/>
        </p:nvSpPr>
        <p:spPr bwMode="auto">
          <a:xfrm>
            <a:off x="4053826" y="1"/>
            <a:ext cx="399981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s-CO" sz="2700" b="0">
                <a:solidFill>
                  <a:srgbClr val="FFFFFF"/>
                </a:solidFill>
              </a:rPr>
              <a:t>Catecholamine</a:t>
            </a:r>
            <a:r>
              <a:rPr lang="en-US" altLang="es-CO" sz="1800" b="0">
                <a:solidFill>
                  <a:srgbClr val="FFFFFF"/>
                </a:solidFill>
              </a:rPr>
              <a:t> </a:t>
            </a:r>
            <a:r>
              <a:rPr lang="en-US" altLang="es-CO" sz="2700" b="0">
                <a:solidFill>
                  <a:srgbClr val="FFFFFF"/>
                </a:solidFill>
              </a:rPr>
              <a:t>synthesis</a:t>
            </a:r>
          </a:p>
        </p:txBody>
      </p:sp>
      <p:pic>
        <p:nvPicPr>
          <p:cNvPr id="4" name="Picture 1028" descr="5HTsynthe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015" y="955722"/>
            <a:ext cx="5516440" cy="4608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9250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s-CO">
                <a:solidFill>
                  <a:srgbClr val="FFFF00"/>
                </a:solidFill>
              </a:rPr>
              <a:t>Classification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s-CO"/>
              <a:t>Small molecule transmitters: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s-CO"/>
              <a:t>		Amino acids: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s-CO"/>
              <a:t>			</a:t>
            </a:r>
            <a:r>
              <a:rPr lang="en-US" altLang="es-CO" sz="2400"/>
              <a:t>Dietary amino acids.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s-CO" sz="2400"/>
              <a:t>			GABA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s-CO"/>
              <a:t>		Monoamines: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s-CO"/>
              <a:t>			</a:t>
            </a:r>
            <a:r>
              <a:rPr lang="en-US" altLang="es-CO" sz="2400"/>
              <a:t>Catecholamines.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s-CO" sz="2400"/>
              <a:t>			Indoleamines.</a:t>
            </a:r>
          </a:p>
          <a:p>
            <a:r>
              <a:rPr lang="en-US" altLang="es-CO"/>
              <a:t>Acetylcholine.</a:t>
            </a:r>
          </a:p>
        </p:txBody>
      </p:sp>
    </p:spTree>
    <p:extLst>
      <p:ext uri="{BB962C8B-B14F-4D97-AF65-F5344CB8AC3E}">
        <p14:creationId xmlns:p14="http://schemas.microsoft.com/office/powerpoint/2010/main" val="179870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s-CO">
                <a:solidFill>
                  <a:srgbClr val="FFFF00"/>
                </a:solidFill>
              </a:rPr>
              <a:t>Amino Acids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s-CO"/>
              <a:t>Dietary: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s-CO"/>
              <a:t>		</a:t>
            </a:r>
            <a:r>
              <a:rPr lang="en-US" altLang="es-CO"/>
              <a:t>Aspartate.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s-CO"/>
              <a:t>		Glycine.</a:t>
            </a:r>
          </a:p>
          <a:p>
            <a:r>
              <a:rPr lang="en-US" altLang="es-CO"/>
              <a:t>Gamma aminobutyric acid (GABA):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s-CO"/>
              <a:t>		From decarboxylation of glutamate.</a:t>
            </a:r>
          </a:p>
        </p:txBody>
      </p:sp>
    </p:spTree>
    <p:extLst>
      <p:ext uri="{BB962C8B-B14F-4D97-AF65-F5344CB8AC3E}">
        <p14:creationId xmlns:p14="http://schemas.microsoft.com/office/powerpoint/2010/main" val="274884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s-CO">
                <a:solidFill>
                  <a:srgbClr val="FFFF00"/>
                </a:solidFill>
              </a:rPr>
              <a:t>Monoamines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s-CO"/>
              <a:t>Catecholamines: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s-CO"/>
              <a:t>		</a:t>
            </a:r>
            <a:r>
              <a:rPr lang="en-US" altLang="es-CO"/>
              <a:t>Derived from tyrosine.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s-CO"/>
              <a:t>		Include: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s-CO"/>
              <a:t>			</a:t>
            </a:r>
            <a:r>
              <a:rPr lang="en-US" altLang="es-CO" sz="2400"/>
              <a:t>Dopamine.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s-CO" sz="2400"/>
              <a:t>			Norepinephrine.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s-CO" sz="2400"/>
              <a:t>			Epinephrine.</a:t>
            </a:r>
          </a:p>
        </p:txBody>
      </p:sp>
    </p:spTree>
    <p:extLst>
      <p:ext uri="{BB962C8B-B14F-4D97-AF65-F5344CB8AC3E}">
        <p14:creationId xmlns:p14="http://schemas.microsoft.com/office/powerpoint/2010/main" val="159865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s-CO">
                <a:solidFill>
                  <a:srgbClr val="FFFF00"/>
                </a:solidFill>
              </a:rPr>
              <a:t>Monoamines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s-CO"/>
              <a:t>Indoleamine: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s-CO"/>
              <a:t>		</a:t>
            </a:r>
            <a:r>
              <a:rPr lang="en-US" altLang="es-CO"/>
              <a:t>Derived from tryptophan.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s-CO"/>
              <a:t>		Includes: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s-CO" sz="2400"/>
              <a:t>			Serotonin.</a:t>
            </a:r>
          </a:p>
        </p:txBody>
      </p:sp>
    </p:spTree>
    <p:extLst>
      <p:ext uri="{BB962C8B-B14F-4D97-AF65-F5344CB8AC3E}">
        <p14:creationId xmlns:p14="http://schemas.microsoft.com/office/powerpoint/2010/main" val="208111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7283" t="17569" r="21087" b="6031"/>
          <a:stretch/>
        </p:blipFill>
        <p:spPr>
          <a:xfrm>
            <a:off x="1530628" y="391830"/>
            <a:ext cx="9130743" cy="636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106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opamine syste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03" y="1588"/>
            <a:ext cx="1144019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96717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Noradrenergic syste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900"/>
            <a:ext cx="12192000" cy="4432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0138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November 18, 2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44475"/>
            <a:ext cx="12192000" cy="45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4495800" y="2686051"/>
            <a:ext cx="332014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s-CO" sz="2700">
                <a:solidFill>
                  <a:srgbClr val="FFFFFF"/>
                </a:solidFill>
              </a:rPr>
              <a:t>SystemsSerotonin </a:t>
            </a:r>
          </a:p>
        </p:txBody>
      </p:sp>
      <p:pic>
        <p:nvPicPr>
          <p:cNvPr id="4" name="Picture 5" descr="September 15, 2006 (1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3594"/>
            <a:ext cx="12192313" cy="433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5587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September 15, 2006 (19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868" y="134938"/>
            <a:ext cx="5148263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3695701" y="5943601"/>
            <a:ext cx="490390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s-CO" sz="2700"/>
              <a:t>GABA receptor binding sites</a:t>
            </a:r>
          </a:p>
        </p:txBody>
      </p:sp>
    </p:spTree>
    <p:extLst>
      <p:ext uri="{BB962C8B-B14F-4D97-AF65-F5344CB8AC3E}">
        <p14:creationId xmlns:p14="http://schemas.microsoft.com/office/powerpoint/2010/main" val="44153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October 8, 2006 (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1995"/>
            <a:ext cx="12190481" cy="436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5237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093" y="0"/>
            <a:ext cx="912781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40197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2117726" y="51752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s-CO" altLang="es-CO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457" y="382002"/>
            <a:ext cx="8014470" cy="6020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2639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5538" t="27887" r="7577" b="15676"/>
          <a:stretch/>
        </p:blipFill>
        <p:spPr>
          <a:xfrm>
            <a:off x="220394" y="1242949"/>
            <a:ext cx="11971606" cy="437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5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2231" t="25834" r="9076" b="29836"/>
          <a:stretch/>
        </p:blipFill>
        <p:spPr>
          <a:xfrm>
            <a:off x="-1" y="1498301"/>
            <a:ext cx="12192001" cy="386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22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7269" t="18036" r="50000" b="8127"/>
          <a:stretch/>
        </p:blipFill>
        <p:spPr>
          <a:xfrm>
            <a:off x="2566396" y="0"/>
            <a:ext cx="7059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53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Sinapsis Eléctrica</a:t>
            </a: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5462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0769" t="17010" r="20038" b="6030"/>
          <a:stretch/>
        </p:blipFill>
        <p:spPr>
          <a:xfrm>
            <a:off x="0" y="0"/>
            <a:ext cx="9381744" cy="685800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9462" t="44305" r="55577" b="23064"/>
          <a:stretch/>
        </p:blipFill>
        <p:spPr>
          <a:xfrm>
            <a:off x="7845085" y="1997614"/>
            <a:ext cx="4262511" cy="223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9096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96</Words>
  <Application>Microsoft Office PowerPoint</Application>
  <PresentationFormat>Panorámica</PresentationFormat>
  <Paragraphs>49</Paragraphs>
  <Slides>46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Wingdings</vt:lpstr>
      <vt:lpstr>Tema de Office</vt:lpstr>
      <vt:lpstr>Sinapsis - Neurotransmisores</vt:lpstr>
      <vt:lpstr>¿Qué es la SINAPSIS?</vt:lpstr>
      <vt:lpstr>Sinapsis</vt:lpstr>
      <vt:lpstr>Presentación de PowerPoint</vt:lpstr>
      <vt:lpstr>Presentación de PowerPoint</vt:lpstr>
      <vt:lpstr>Presentación de PowerPoint</vt:lpstr>
      <vt:lpstr>Presentación de PowerPoint</vt:lpstr>
      <vt:lpstr>Sinapsis Eléctrica</vt:lpstr>
      <vt:lpstr>Presentación de PowerPoint</vt:lpstr>
      <vt:lpstr>Presentación de PowerPoint</vt:lpstr>
      <vt:lpstr>Sinapsis Química</vt:lpstr>
      <vt:lpstr>Presentación de PowerPoint</vt:lpstr>
      <vt:lpstr>Sinapsis Química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Neurotransmisores</vt:lpstr>
      <vt:lpstr>Classic Characteristics:</vt:lpstr>
      <vt:lpstr>Presentación de PowerPoint</vt:lpstr>
      <vt:lpstr>Presentación de PowerPoint</vt:lpstr>
      <vt:lpstr>Presentación de PowerPoint</vt:lpstr>
      <vt:lpstr>Classification</vt:lpstr>
      <vt:lpstr>Amino Acids</vt:lpstr>
      <vt:lpstr>Monoamines</vt:lpstr>
      <vt:lpstr>Monoamines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Sinapsis - Neurotransmisores</dc:title>
  <dc:creator>Nelson David Villalba</dc:creator>
  <cp:lastModifiedBy>Nelson David Villalba</cp:lastModifiedBy>
  <cp:revision>15</cp:revision>
  <dcterms:created xsi:type="dcterms:W3CDTF">2017-01-27T14:37:25Z</dcterms:created>
  <dcterms:modified xsi:type="dcterms:W3CDTF">2017-01-27T18:51:01Z</dcterms:modified>
</cp:coreProperties>
</file>