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6" r:id="rId2"/>
    <p:sldId id="268" r:id="rId3"/>
    <p:sldId id="269" r:id="rId4"/>
    <p:sldId id="265" r:id="rId5"/>
    <p:sldId id="270" r:id="rId6"/>
    <p:sldId id="267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8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0D5A4-1C8D-4ABA-BBBB-9969E9C8BA28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EC47DD-99C9-4D06-B052-663EF698582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BC84F96-0742-4894-B136-5272493276AA}" type="datetimeFigureOut">
              <a:rPr lang="es-ES" smtClean="0"/>
              <a:pPr/>
              <a:t>22/04/2011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91F2BF3-8300-4C20-A08C-E1D28FE18C6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772400" cy="2367940"/>
          </a:xfrm>
        </p:spPr>
        <p:txBody>
          <a:bodyPr/>
          <a:lstStyle/>
          <a:p>
            <a:r>
              <a:rPr lang="es-ES" dirty="0" smtClean="0"/>
              <a:t>CTS: Inquietudes sobre la existencia humana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5800" y="3071810"/>
            <a:ext cx="7772400" cy="1739501"/>
          </a:xfrm>
        </p:spPr>
        <p:txBody>
          <a:bodyPr>
            <a:normAutofit fontScale="70000" lnSpcReduction="20000"/>
          </a:bodyPr>
          <a:lstStyle/>
          <a:p>
            <a:r>
              <a:rPr lang="es-CO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GRUPO N° 1 </a:t>
            </a:r>
            <a:br>
              <a:rPr lang="es-CO" sz="4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María Alejandra Botero</a:t>
            </a:r>
            <a:b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Luis Felipe Domínguez </a:t>
            </a:r>
            <a:b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Diana </a:t>
            </a:r>
            <a:r>
              <a:rPr lang="es-CO" sz="28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Quiceno</a:t>
            </a:r>
            <a: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David Ramírez</a:t>
            </a:r>
            <a:b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r>
              <a:rPr lang="es-CO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Lina Loaiza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lightman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2843" y="764704"/>
            <a:ext cx="8144279" cy="5256584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539552" y="332656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Lectura  de Lightman: “Determinismo, Libre albedrio y Ética”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 descr="Lorenz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795129"/>
            <a:ext cx="9144000" cy="3578087"/>
          </a:xfrm>
          <a:prstGeom prst="rect">
            <a:avLst/>
          </a:prstGeom>
        </p:spPr>
      </p:pic>
      <p:sp>
        <p:nvSpPr>
          <p:cNvPr id="4" name="3 Rectángulo"/>
          <p:cNvSpPr/>
          <p:nvPr/>
        </p:nvSpPr>
        <p:spPr>
          <a:xfrm>
            <a:off x="539552" y="620688"/>
            <a:ext cx="7992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CO" dirty="0" smtClean="0"/>
              <a:t>Lectura  de Konrad </a:t>
            </a:r>
            <a:r>
              <a:rPr lang="es-CO" dirty="0" err="1" smtClean="0"/>
              <a:t>Lorenz</a:t>
            </a:r>
            <a:r>
              <a:rPr lang="es-CO" dirty="0" smtClean="0"/>
              <a:t>: “Formación Indoctrinada”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530" name="AutoShape 2"/>
          <p:cNvCxnSpPr>
            <a:cxnSpLocks noChangeShapeType="1"/>
          </p:cNvCxnSpPr>
          <p:nvPr/>
        </p:nvCxnSpPr>
        <p:spPr bwMode="auto">
          <a:xfrm flipV="1">
            <a:off x="1836738" y="1306513"/>
            <a:ext cx="430212" cy="27781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2266950" y="1060450"/>
            <a:ext cx="2449513" cy="2460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Puede surgir de un objeto (Argumento IA)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532" name="AutoShape 4"/>
          <p:cNvCxnSpPr>
            <a:cxnSpLocks noChangeShapeType="1"/>
          </p:cNvCxnSpPr>
          <p:nvPr/>
        </p:nvCxnSpPr>
        <p:spPr bwMode="auto">
          <a:xfrm>
            <a:off x="1836738" y="1584325"/>
            <a:ext cx="430212" cy="1111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266950" y="1497013"/>
            <a:ext cx="2441575" cy="2413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Influye en el movimiento de los objetos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4" name="AutoShape 6"/>
          <p:cNvSpPr>
            <a:spLocks/>
          </p:cNvSpPr>
          <p:nvPr/>
        </p:nvSpPr>
        <p:spPr bwMode="auto">
          <a:xfrm>
            <a:off x="4849813" y="1060450"/>
            <a:ext cx="90487" cy="803275"/>
          </a:xfrm>
          <a:prstGeom prst="rightBrace">
            <a:avLst>
              <a:gd name="adj1" fmla="val 73977"/>
              <a:gd name="adj2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991100" y="1108075"/>
            <a:ext cx="1647825" cy="635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Problema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mente -cuerpo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536" name="AutoShape 8"/>
          <p:cNvCxnSpPr>
            <a:cxnSpLocks noChangeShapeType="1"/>
          </p:cNvCxnSpPr>
          <p:nvPr/>
        </p:nvCxnSpPr>
        <p:spPr bwMode="auto">
          <a:xfrm>
            <a:off x="1447800" y="1695450"/>
            <a:ext cx="0" cy="34290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537" name="Text Box 9"/>
          <p:cNvSpPr txBox="1">
            <a:spLocks noChangeArrowheads="1"/>
          </p:cNvSpPr>
          <p:nvPr/>
        </p:nvSpPr>
        <p:spPr bwMode="auto">
          <a:xfrm>
            <a:off x="1087438" y="2065338"/>
            <a:ext cx="665162" cy="4238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MENTE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538" name="AutoShape 10"/>
          <p:cNvCxnSpPr>
            <a:cxnSpLocks noChangeShapeType="1"/>
          </p:cNvCxnSpPr>
          <p:nvPr/>
        </p:nvCxnSpPr>
        <p:spPr bwMode="auto">
          <a:xfrm flipV="1">
            <a:off x="1746250" y="2152650"/>
            <a:ext cx="436563" cy="9525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2182813" y="2038350"/>
            <a:ext cx="1647825" cy="254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Consciente / “no algorítmica”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auto">
          <a:xfrm>
            <a:off x="2182813" y="2339975"/>
            <a:ext cx="2127250" cy="30003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Inconsciente / “procesos algorítmicos”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22541" name="AutoShape 13"/>
          <p:cNvCxnSpPr>
            <a:cxnSpLocks noChangeShapeType="1"/>
          </p:cNvCxnSpPr>
          <p:nvPr/>
        </p:nvCxnSpPr>
        <p:spPr bwMode="auto">
          <a:xfrm>
            <a:off x="1746250" y="2247900"/>
            <a:ext cx="407988" cy="14922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4651375" y="2005013"/>
            <a:ext cx="1408113" cy="63658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CONCIENCIA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Inteligencia / conocimiento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3" name="AutoShape 15"/>
          <p:cNvSpPr>
            <a:spLocks noChangeArrowheads="1"/>
          </p:cNvSpPr>
          <p:nvPr/>
        </p:nvSpPr>
        <p:spPr bwMode="auto">
          <a:xfrm>
            <a:off x="1136650" y="3838575"/>
            <a:ext cx="1312863" cy="1216025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544" name="AutoShape 16"/>
          <p:cNvSpPr>
            <a:spLocks noChangeArrowheads="1"/>
          </p:cNvSpPr>
          <p:nvPr/>
        </p:nvSpPr>
        <p:spPr bwMode="auto">
          <a:xfrm>
            <a:off x="4714875" y="3744913"/>
            <a:ext cx="1216025" cy="1214437"/>
          </a:xfrm>
          <a:custGeom>
            <a:avLst/>
            <a:gdLst>
              <a:gd name="G0" fmla="+- 5400 0 0"/>
              <a:gd name="G1" fmla="+- 8100 0 0"/>
              <a:gd name="G2" fmla="+- 2700 0 0"/>
              <a:gd name="G3" fmla="+- 9450 0 0"/>
              <a:gd name="G4" fmla="+- 21600 0 8100"/>
              <a:gd name="G5" fmla="+- 21600 0 9450"/>
              <a:gd name="G6" fmla="+- 5400 21600 0"/>
              <a:gd name="G7" fmla="*/ G6 1 2"/>
              <a:gd name="G8" fmla="+- 21600 0 5400"/>
              <a:gd name="G9" fmla="+- 21600 0 2700"/>
              <a:gd name="T0" fmla="*/ G0 w 21600"/>
              <a:gd name="T1" fmla="*/ G0 h 21600"/>
              <a:gd name="T2" fmla="*/ G8 w 21600"/>
              <a:gd name="T3" fmla="*/ G8 h 21600"/>
            </a:gdLst>
            <a:ahLst/>
            <a:cxnLst>
              <a:cxn ang="0">
                <a:pos x="r" y="vc"/>
              </a:cxn>
              <a:cxn ang="5400000">
                <a:pos x="hc" y="b"/>
              </a:cxn>
              <a:cxn ang="10800000">
                <a:pos x="l" y="vc"/>
              </a:cxn>
              <a:cxn ang="16200000">
                <a:pos x="hc" y="t"/>
              </a:cxn>
            </a:cxnLst>
            <a:rect l="T0" t="T1" r="T2" b="T3"/>
            <a:pathLst>
              <a:path w="21600" h="21600">
                <a:moveTo>
                  <a:pt x="5400" y="5400"/>
                </a:moveTo>
                <a:lnTo>
                  <a:pt x="9450" y="5400"/>
                </a:lnTo>
                <a:lnTo>
                  <a:pt x="9450" y="2700"/>
                </a:lnTo>
                <a:lnTo>
                  <a:pt x="8100" y="2700"/>
                </a:lnTo>
                <a:lnTo>
                  <a:pt x="10800" y="0"/>
                </a:lnTo>
                <a:lnTo>
                  <a:pt x="13500" y="2700"/>
                </a:lnTo>
                <a:lnTo>
                  <a:pt x="12150" y="2700"/>
                </a:lnTo>
                <a:lnTo>
                  <a:pt x="12150" y="5400"/>
                </a:lnTo>
                <a:lnTo>
                  <a:pt x="16200" y="5400"/>
                </a:lnTo>
                <a:lnTo>
                  <a:pt x="16200" y="9450"/>
                </a:lnTo>
                <a:lnTo>
                  <a:pt x="18900" y="9450"/>
                </a:lnTo>
                <a:lnTo>
                  <a:pt x="18900" y="8100"/>
                </a:lnTo>
                <a:lnTo>
                  <a:pt x="21600" y="10800"/>
                </a:lnTo>
                <a:lnTo>
                  <a:pt x="18900" y="13500"/>
                </a:lnTo>
                <a:lnTo>
                  <a:pt x="18900" y="12150"/>
                </a:lnTo>
                <a:lnTo>
                  <a:pt x="16200" y="12150"/>
                </a:lnTo>
                <a:lnTo>
                  <a:pt x="16200" y="16200"/>
                </a:lnTo>
                <a:lnTo>
                  <a:pt x="12150" y="16200"/>
                </a:lnTo>
                <a:lnTo>
                  <a:pt x="12150" y="18900"/>
                </a:lnTo>
                <a:lnTo>
                  <a:pt x="13500" y="18900"/>
                </a:lnTo>
                <a:lnTo>
                  <a:pt x="10800" y="21600"/>
                </a:lnTo>
                <a:lnTo>
                  <a:pt x="8100" y="18900"/>
                </a:lnTo>
                <a:lnTo>
                  <a:pt x="9450" y="18900"/>
                </a:lnTo>
                <a:lnTo>
                  <a:pt x="9450" y="16200"/>
                </a:lnTo>
                <a:lnTo>
                  <a:pt x="5400" y="16200"/>
                </a:lnTo>
                <a:lnTo>
                  <a:pt x="5400" y="12150"/>
                </a:lnTo>
                <a:lnTo>
                  <a:pt x="2700" y="12150"/>
                </a:lnTo>
                <a:lnTo>
                  <a:pt x="2700" y="13500"/>
                </a:lnTo>
                <a:lnTo>
                  <a:pt x="0" y="10800"/>
                </a:lnTo>
                <a:lnTo>
                  <a:pt x="2700" y="8100"/>
                </a:lnTo>
                <a:lnTo>
                  <a:pt x="2700" y="9450"/>
                </a:lnTo>
                <a:lnTo>
                  <a:pt x="5400" y="9450"/>
                </a:lnTo>
                <a:close/>
              </a:path>
            </a:pathLst>
          </a:cu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4991100" y="4235450"/>
            <a:ext cx="725488" cy="207963"/>
          </a:xfrm>
          <a:prstGeom prst="rect">
            <a:avLst/>
          </a:prstGeom>
          <a:solidFill>
            <a:srgbClr val="FDE9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CONCIENCIA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1246188" y="3422650"/>
            <a:ext cx="1360487" cy="4159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Sentido común/ “modos de  comportamiento característicos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2398713" y="4286250"/>
            <a:ext cx="884237" cy="3397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Selección natural “seres sensibles”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1447800" y="5053013"/>
            <a:ext cx="808038" cy="6477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Preocupaciones sobre la consciencia “comprensión”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4173538" y="4235450"/>
            <a:ext cx="477837" cy="207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INTUIR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072063" y="3409950"/>
            <a:ext cx="500062" cy="3349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HACER JUICIOS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1" name="Text Box 23"/>
          <p:cNvSpPr txBox="1">
            <a:spLocks noChangeArrowheads="1"/>
          </p:cNvSpPr>
          <p:nvPr/>
        </p:nvSpPr>
        <p:spPr bwMode="auto">
          <a:xfrm>
            <a:off x="6029325" y="4148138"/>
            <a:ext cx="558800" cy="33496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Encontrar verdades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2" name="Text Box 24"/>
          <p:cNvSpPr txBox="1">
            <a:spLocks noChangeArrowheads="1"/>
          </p:cNvSpPr>
          <p:nvPr/>
        </p:nvSpPr>
        <p:spPr bwMode="auto">
          <a:xfrm>
            <a:off x="4940300" y="4959350"/>
            <a:ext cx="720725" cy="3778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7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Valoraciones artísticas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3" name="Text Box 25"/>
          <p:cNvSpPr txBox="1">
            <a:spLocks noChangeArrowheads="1"/>
          </p:cNvSpPr>
          <p:nvPr/>
        </p:nvSpPr>
        <p:spPr bwMode="auto">
          <a:xfrm>
            <a:off x="1447800" y="4286250"/>
            <a:ext cx="706438" cy="207963"/>
          </a:xfrm>
          <a:prstGeom prst="rect">
            <a:avLst/>
          </a:prstGeom>
          <a:solidFill>
            <a:srgbClr val="FDE9D9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CONCIENCIA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4" name="Text Box 26"/>
          <p:cNvSpPr txBox="1">
            <a:spLocks noChangeArrowheads="1"/>
          </p:cNvSpPr>
          <p:nvPr/>
        </p:nvSpPr>
        <p:spPr bwMode="auto">
          <a:xfrm>
            <a:off x="1016000" y="1436688"/>
            <a:ext cx="908050" cy="25876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CONCIENCIA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5" name="Text Box 27"/>
          <p:cNvSpPr txBox="1">
            <a:spLocks noChangeArrowheads="1"/>
          </p:cNvSpPr>
          <p:nvPr/>
        </p:nvSpPr>
        <p:spPr bwMode="auto">
          <a:xfrm>
            <a:off x="1087438" y="546100"/>
            <a:ext cx="5311775" cy="3270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Lectura Roger </a:t>
            </a:r>
            <a:r>
              <a:rPr kumimoji="0" lang="es-ES" sz="11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Penrose</a:t>
            </a: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: “¿Dónde reside la física de la mente? ¿Para qué son las mentes?”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6" name="Text Box 28"/>
          <p:cNvSpPr txBox="1">
            <a:spLocks noChangeArrowheads="1"/>
          </p:cNvSpPr>
          <p:nvPr/>
        </p:nvSpPr>
        <p:spPr bwMode="auto">
          <a:xfrm>
            <a:off x="1382713" y="3084513"/>
            <a:ext cx="708025" cy="26193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PORQUE</a:t>
            </a:r>
            <a:endParaRPr kumimoji="0" 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57" name="Text Box 29"/>
          <p:cNvSpPr txBox="1">
            <a:spLocks noChangeArrowheads="1"/>
          </p:cNvSpPr>
          <p:nvPr/>
        </p:nvSpPr>
        <p:spPr bwMode="auto">
          <a:xfrm>
            <a:off x="4991100" y="3084513"/>
            <a:ext cx="854075" cy="29368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s-E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</a:rPr>
              <a:t>PARA QUE</a:t>
            </a:r>
            <a:endParaRPr kumimoji="0" 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" name="29 CuadroTexto"/>
          <p:cNvSpPr txBox="1"/>
          <p:nvPr/>
        </p:nvSpPr>
        <p:spPr>
          <a:xfrm>
            <a:off x="1285852" y="5857892"/>
            <a:ext cx="78581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s-ES" sz="1000" dirty="0"/>
              <a:t>Las especificaciones “robustas” son inherentes a los algoritmos, pero las ideas derivan de mentes conscientes</a:t>
            </a:r>
            <a:r>
              <a:rPr lang="es-ES" sz="1000" dirty="0" smtClean="0"/>
              <a:t>.</a:t>
            </a:r>
            <a:endParaRPr lang="es-E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 descr="pelicula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71601" y="620688"/>
            <a:ext cx="8136903" cy="5386647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323528" y="107340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 smtClean="0"/>
              <a:t>Película: “ </a:t>
            </a:r>
            <a:r>
              <a:rPr lang="es-CO" dirty="0" err="1" smtClean="0"/>
              <a:t>What</a:t>
            </a:r>
            <a:r>
              <a:rPr lang="es-CO" dirty="0" smtClean="0"/>
              <a:t> </a:t>
            </a:r>
            <a:r>
              <a:rPr lang="es-CO" dirty="0" err="1" smtClean="0"/>
              <a:t>the</a:t>
            </a:r>
            <a:r>
              <a:rPr lang="es-CO" dirty="0" smtClean="0"/>
              <a:t> </a:t>
            </a:r>
            <a:r>
              <a:rPr lang="es-CO" dirty="0" err="1" smtClean="0"/>
              <a:t>Bleep</a:t>
            </a:r>
            <a:r>
              <a:rPr lang="es-CO" dirty="0" smtClean="0"/>
              <a:t> so </a:t>
            </a:r>
            <a:r>
              <a:rPr lang="es-CO" dirty="0" err="1" smtClean="0"/>
              <a:t>we</a:t>
            </a:r>
            <a:r>
              <a:rPr lang="es-CO" dirty="0" smtClean="0"/>
              <a:t> </a:t>
            </a:r>
            <a:r>
              <a:rPr lang="es-CO" dirty="0" err="1" smtClean="0"/>
              <a:t>Know</a:t>
            </a:r>
            <a:r>
              <a:rPr lang="es-CO" dirty="0" smtClean="0"/>
              <a:t>”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95536" y="1711349"/>
            <a:ext cx="8435280" cy="4525963"/>
          </a:xfrm>
        </p:spPr>
        <p:txBody>
          <a:bodyPr>
            <a:normAutofit fontScale="62500" lnSpcReduction="20000"/>
          </a:bodyPr>
          <a:lstStyle/>
          <a:p>
            <a:r>
              <a:rPr lang="es-ES" dirty="0" smtClean="0"/>
              <a:t>Por el lado de </a:t>
            </a:r>
            <a:r>
              <a:rPr lang="es-ES" dirty="0" err="1" smtClean="0"/>
              <a:t>Lightman</a:t>
            </a:r>
            <a:r>
              <a:rPr lang="es-ES" dirty="0" smtClean="0"/>
              <a:t>, nosotros podemos escoger de manera libre (libre albedrio), pero estamos limitados por elementos como la ética y la moral. De este modo tenemos una libertad condicionada.</a:t>
            </a:r>
          </a:p>
          <a:p>
            <a:pPr>
              <a:buNone/>
            </a:pPr>
            <a:r>
              <a:rPr lang="es-ES" dirty="0" smtClean="0"/>
              <a:t> </a:t>
            </a:r>
          </a:p>
          <a:p>
            <a:r>
              <a:rPr lang="es-ES" dirty="0" smtClean="0"/>
              <a:t>Por el lado de </a:t>
            </a:r>
            <a:r>
              <a:rPr lang="es-ES" dirty="0" err="1" smtClean="0"/>
              <a:t>Lorenz</a:t>
            </a:r>
            <a:r>
              <a:rPr lang="es-ES" dirty="0" smtClean="0"/>
              <a:t>, nosotros somos adoctrinados para ser manipulados para el beneficio de unos pocos. De este modo tenemos una libertad falsa.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Por el lado de </a:t>
            </a:r>
            <a:r>
              <a:rPr lang="es-ES" dirty="0" err="1" smtClean="0"/>
              <a:t>Penrose</a:t>
            </a:r>
            <a:r>
              <a:rPr lang="es-ES" dirty="0" smtClean="0"/>
              <a:t>, nosotros somos libres de elegir utilizando juicios. De este modo tenemos una libertad falsa. Pues estos juicios están sujetos a las doctrinas, a la ética, a la moral y en sí, a los conocimientos que hemos adquirido de nuestra sociedad.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Por el lado de la película, nosotros alcanzamos la libertad cuando somos el observador máximo. </a:t>
            </a:r>
          </a:p>
          <a:p>
            <a:pPr>
              <a:buNone/>
            </a:pPr>
            <a:endParaRPr lang="es-ES" dirty="0" smtClean="0"/>
          </a:p>
          <a:p>
            <a:r>
              <a:rPr lang="es-ES" dirty="0" smtClean="0"/>
              <a:t>En conclusión, nuestra libertad es solo un espejismo.</a:t>
            </a:r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6512" y="764704"/>
            <a:ext cx="9144000" cy="1008112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¿Somos realmente libres dentro de     nuestra sociedad?</a:t>
            </a:r>
            <a:br>
              <a:rPr lang="es-ES" dirty="0" smtClean="0"/>
            </a:b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781</TotalTime>
  <Words>198</Words>
  <Application>Microsoft Office PowerPoint</Application>
  <PresentationFormat>Presentación en pantalla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Concurrencia</vt:lpstr>
      <vt:lpstr>CTS: Inquietudes sobre la existencia humana </vt:lpstr>
      <vt:lpstr>Diapositiva 2</vt:lpstr>
      <vt:lpstr>Diapositiva 3</vt:lpstr>
      <vt:lpstr>Diapositiva 4</vt:lpstr>
      <vt:lpstr>Diapositiva 5</vt:lpstr>
      <vt:lpstr> ¿Somos realmente libres dentro de     nuestra sociedad?  </vt:lpstr>
    </vt:vector>
  </TitlesOfParts>
  <Company>FAMILIAR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USUARIO</cp:lastModifiedBy>
  <cp:revision>75</cp:revision>
  <dcterms:created xsi:type="dcterms:W3CDTF">2011-03-28T00:50:36Z</dcterms:created>
  <dcterms:modified xsi:type="dcterms:W3CDTF">2011-04-23T04:31:03Z</dcterms:modified>
</cp:coreProperties>
</file>