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A6BB16-DB4C-410D-8C5E-DD171475DAE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4E43C9-964E-4F22-808C-BB4A963A427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ANALYSIS%20OF%20RESULTS%20-%20GRAPHS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urnaldatabase.org/journal/issn1657-079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517642" cy="3861048"/>
          </a:xfrm>
        </p:spPr>
        <p:txBody>
          <a:bodyPr>
            <a:normAutofit/>
          </a:bodyPr>
          <a:lstStyle/>
          <a:p>
            <a:pPr algn="l"/>
            <a:r>
              <a:rPr lang="en-US" sz="3100" dirty="0" smtClean="0">
                <a:solidFill>
                  <a:schemeClr val="tx1"/>
                </a:solidFill>
              </a:rPr>
              <a:t>DESIGN, IMPLEMENTATION AND EVALUATION OF A CLASS PROPOSAL AIMED AT FOSTERING ORAL COMMUNICATION AMONG TENTH GRADE STUDENTS FROM COLEGIO BERCHMANS IN CALI, COLOMBIA.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5517232"/>
            <a:ext cx="4680520" cy="11521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IVÁN GÓMEZ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UNIVERSIDAD DEL VALLE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NOVEMBER 2013</a:t>
            </a:r>
            <a:endParaRPr lang="es-E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710163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INTERVENTION (February – April)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EVALUATION </a:t>
            </a:r>
          </a:p>
          <a:p>
            <a:pPr marL="109728" indent="0">
              <a:buNone/>
            </a:pPr>
            <a:r>
              <a:rPr lang="en-US" dirty="0" smtClean="0"/>
              <a:t>It was conducted </a:t>
            </a:r>
            <a:r>
              <a:rPr lang="en-US" dirty="0"/>
              <a:t>in parallel with the </a:t>
            </a:r>
            <a:r>
              <a:rPr lang="en-US" dirty="0" smtClean="0"/>
              <a:t>intervention.</a:t>
            </a: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3104041" y="1204658"/>
            <a:ext cx="936104" cy="9281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899592" y="2276872"/>
            <a:ext cx="57606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There were seven </a:t>
            </a:r>
            <a:r>
              <a:rPr lang="en-US" dirty="0" smtClean="0"/>
              <a:t>interventions.</a:t>
            </a:r>
          </a:p>
          <a:p>
            <a:r>
              <a:rPr lang="en-US" dirty="0" smtClean="0"/>
              <a:t>Continuing </a:t>
            </a:r>
            <a:r>
              <a:rPr lang="en-US" dirty="0"/>
              <a:t>self-observation of classes (recorded). </a:t>
            </a:r>
            <a:r>
              <a:rPr lang="en-US" dirty="0" smtClean="0"/>
              <a:t>Evaluation </a:t>
            </a:r>
            <a:r>
              <a:rPr lang="en-US" dirty="0"/>
              <a:t>and self-evaluation at the end of the classes.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962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r>
              <a:rPr lang="en-US" b="1" dirty="0" smtClean="0"/>
              <a:t>   CLASS </a:t>
            </a:r>
            <a:r>
              <a:rPr lang="en-US" b="1" dirty="0"/>
              <a:t>SAMPLE 1 </a:t>
            </a:r>
            <a:endParaRPr lang="es-ES" dirty="0"/>
          </a:p>
          <a:p>
            <a:pPr marL="109728" indent="0">
              <a:buNone/>
            </a:pPr>
            <a:endParaRPr lang="en-US" sz="2300" b="1" dirty="0" smtClean="0"/>
          </a:p>
          <a:p>
            <a:pPr marL="109728" indent="0">
              <a:buNone/>
            </a:pPr>
            <a:r>
              <a:rPr lang="en-US" sz="2300" b="1" dirty="0" smtClean="0"/>
              <a:t>   GENERAL </a:t>
            </a:r>
            <a:r>
              <a:rPr lang="en-US" sz="2300" b="1" dirty="0"/>
              <a:t>OBJECTIVES </a:t>
            </a:r>
            <a:endParaRPr lang="es-ES" sz="2300" dirty="0"/>
          </a:p>
          <a:p>
            <a:r>
              <a:rPr lang="en-US" sz="2300" dirty="0"/>
              <a:t>To use communicative skills meaningfully before, during and after reading the text The Odyssey. </a:t>
            </a:r>
            <a:endParaRPr lang="es-ES" sz="2300" dirty="0"/>
          </a:p>
          <a:p>
            <a:r>
              <a:rPr lang="en-US" sz="2300" dirty="0"/>
              <a:t>To analyze and debate about the plot of the book. </a:t>
            </a:r>
            <a:endParaRPr lang="es-ES" sz="2300" dirty="0"/>
          </a:p>
          <a:p>
            <a:endParaRPr lang="es-ES" sz="2300" dirty="0" smtClean="0"/>
          </a:p>
          <a:p>
            <a:pPr marL="109728" indent="0">
              <a:buNone/>
            </a:pPr>
            <a:r>
              <a:rPr lang="en-US" sz="2300" b="1" dirty="0" smtClean="0"/>
              <a:t>    SPECIFIC </a:t>
            </a:r>
            <a:r>
              <a:rPr lang="en-US" sz="2300" b="1" dirty="0"/>
              <a:t>OBJECTIVES</a:t>
            </a:r>
            <a:endParaRPr lang="es-ES" sz="2300" dirty="0"/>
          </a:p>
          <a:p>
            <a:r>
              <a:rPr lang="en-US" sz="2300" dirty="0"/>
              <a:t>To make a performance or representation regarding certain chapters of The Odyssey. </a:t>
            </a:r>
            <a:endParaRPr lang="es-ES" sz="2300" dirty="0"/>
          </a:p>
          <a:p>
            <a:r>
              <a:rPr lang="en-US" sz="2300" dirty="0"/>
              <a:t>To practice new vocabulary and common expressions mentioned in the chapters. </a:t>
            </a:r>
            <a:endParaRPr lang="es-ES" sz="2300" dirty="0"/>
          </a:p>
          <a:p>
            <a:r>
              <a:rPr lang="en-US" sz="2300" dirty="0"/>
              <a:t>To discuss certain topics mentioned in the chapters such as the role of men and women in the Greek society. </a:t>
            </a:r>
            <a:endParaRPr lang="es-ES" sz="2300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effectLst/>
              </a:rPr>
              <a:t>CLASS PLANNING FOR THE INTERVENTION STAGE.  </a:t>
            </a:r>
            <a:r>
              <a:rPr lang="es-ES" i="1" dirty="0" smtClean="0">
                <a:effectLst/>
              </a:rPr>
              <a:t/>
            </a:r>
            <a:br>
              <a:rPr lang="es-ES" i="1" dirty="0" smtClean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232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CLASS SAMPLE 2</a:t>
            </a:r>
            <a:endParaRPr lang="en-US" b="1" dirty="0" smtClean="0"/>
          </a:p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r>
              <a:rPr lang="en-US" sz="2000" b="1" dirty="0" smtClean="0"/>
              <a:t>GENERAL </a:t>
            </a:r>
            <a:r>
              <a:rPr lang="en-US" sz="2000" b="1" dirty="0"/>
              <a:t>OBJECTIVES</a:t>
            </a:r>
            <a:endParaRPr lang="es-ES" sz="2000" dirty="0"/>
          </a:p>
          <a:p>
            <a:r>
              <a:rPr lang="en-US" sz="2000" dirty="0"/>
              <a:t>To be evaluated on the topics we have studied in the second term. </a:t>
            </a:r>
            <a:endParaRPr lang="es-ES" sz="2000" dirty="0"/>
          </a:p>
          <a:p>
            <a:r>
              <a:rPr lang="en-US" sz="2000" dirty="0"/>
              <a:t>To improve your listening skills </a:t>
            </a:r>
            <a:endParaRPr lang="es-ES" sz="2000" dirty="0"/>
          </a:p>
          <a:p>
            <a:pPr marL="109728" indent="0">
              <a:buNone/>
            </a:pPr>
            <a:endParaRPr lang="en-US" sz="2000" b="1" dirty="0"/>
          </a:p>
          <a:p>
            <a:pPr marL="109728" indent="0">
              <a:buNone/>
            </a:pPr>
            <a:r>
              <a:rPr lang="en-US" sz="2000" b="1" dirty="0" smtClean="0"/>
              <a:t>SPECIFIC </a:t>
            </a:r>
            <a:r>
              <a:rPr lang="en-US" sz="2000" b="1" dirty="0"/>
              <a:t>OBJECTIVES</a:t>
            </a:r>
            <a:endParaRPr lang="es-ES" sz="2000" dirty="0"/>
          </a:p>
          <a:p>
            <a:r>
              <a:rPr lang="en-US" sz="2000" dirty="0"/>
              <a:t>To learn informal vocabulary in the context of a stand up comedy. </a:t>
            </a:r>
            <a:endParaRPr lang="es-ES" sz="2000" dirty="0"/>
          </a:p>
          <a:p>
            <a:r>
              <a:rPr lang="en-US" sz="2000" dirty="0"/>
              <a:t>To comprehend the show of the stand-up comedian, Dane Cook. </a:t>
            </a:r>
            <a:endParaRPr lang="es-ES" sz="2000" dirty="0"/>
          </a:p>
          <a:p>
            <a:r>
              <a:rPr lang="en-US" sz="2000" dirty="0"/>
              <a:t>To define all the unknown words underlined</a:t>
            </a:r>
            <a:endParaRPr lang="es-ES" sz="2000" dirty="0"/>
          </a:p>
          <a:p>
            <a:r>
              <a:rPr lang="en-US" sz="2000" dirty="0"/>
              <a:t>To talk about embarrassing situations that you have passed through. 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75611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dirty="0"/>
              <a:t> </a:t>
            </a:r>
            <a:endParaRPr lang="es-ES" dirty="0"/>
          </a:p>
          <a:p>
            <a:r>
              <a:rPr lang="en-US" sz="3800" b="1" dirty="0"/>
              <a:t>CLASS SAMPLE 3</a:t>
            </a:r>
            <a:endParaRPr lang="es-ES" sz="3800" dirty="0"/>
          </a:p>
          <a:p>
            <a:pPr marL="109728" indent="0">
              <a:buNone/>
            </a:pPr>
            <a:endParaRPr lang="en-US" sz="2900" b="1" dirty="0" smtClean="0"/>
          </a:p>
          <a:p>
            <a:pPr marL="109728" indent="0">
              <a:buNone/>
            </a:pPr>
            <a:r>
              <a:rPr lang="en-US" sz="2900" b="1" dirty="0" smtClean="0"/>
              <a:t>GENERAL </a:t>
            </a:r>
            <a:r>
              <a:rPr lang="en-US" sz="2900" b="1" dirty="0"/>
              <a:t>OBJECTIVES </a:t>
            </a:r>
            <a:endParaRPr lang="es-ES" sz="2900" dirty="0"/>
          </a:p>
          <a:p>
            <a:r>
              <a:rPr lang="en-US" sz="2900" dirty="0"/>
              <a:t>To improve listening skills through dictation. </a:t>
            </a:r>
            <a:endParaRPr lang="es-ES" sz="2900" dirty="0"/>
          </a:p>
          <a:p>
            <a:r>
              <a:rPr lang="en-US" sz="2900" dirty="0"/>
              <a:t>To get s</a:t>
            </a:r>
            <a:r>
              <a:rPr lang="en-US" sz="2900" dirty="0" smtClean="0"/>
              <a:t>tudents </a:t>
            </a:r>
            <a:r>
              <a:rPr lang="en-US" sz="2900" dirty="0"/>
              <a:t>familiarized with a listening exercise sample. </a:t>
            </a:r>
            <a:endParaRPr lang="es-ES" sz="2900" dirty="0"/>
          </a:p>
          <a:p>
            <a:r>
              <a:rPr lang="en-US" sz="2900" dirty="0"/>
              <a:t>To improve speaking skills. </a:t>
            </a:r>
            <a:endParaRPr lang="es-ES" sz="2900" dirty="0"/>
          </a:p>
          <a:p>
            <a:r>
              <a:rPr lang="en-US" sz="2900" dirty="0"/>
              <a:t>To be evaluated on the topics and vocabulary shown in the video “Home”</a:t>
            </a:r>
            <a:endParaRPr lang="es-ES" sz="2900" dirty="0"/>
          </a:p>
          <a:p>
            <a:pPr marL="109728" indent="0">
              <a:buNone/>
            </a:pPr>
            <a:endParaRPr lang="en-US" sz="2900" b="1" dirty="0" smtClean="0"/>
          </a:p>
          <a:p>
            <a:pPr marL="109728" indent="0">
              <a:buNone/>
            </a:pPr>
            <a:endParaRPr lang="en-US" sz="2900" b="1" dirty="0"/>
          </a:p>
          <a:p>
            <a:pPr marL="109728" indent="0">
              <a:buNone/>
            </a:pPr>
            <a:r>
              <a:rPr lang="en-US" sz="2900" b="1" dirty="0" smtClean="0"/>
              <a:t>SPECIFIC </a:t>
            </a:r>
            <a:r>
              <a:rPr lang="en-US" sz="2900" b="1" dirty="0"/>
              <a:t>OBJECTIVES</a:t>
            </a:r>
            <a:endParaRPr lang="es-ES" sz="2900" dirty="0"/>
          </a:p>
          <a:p>
            <a:r>
              <a:rPr lang="en-US" sz="2900" dirty="0"/>
              <a:t>To be aware of some key words mentioned in the documentary “Home” </a:t>
            </a:r>
            <a:r>
              <a:rPr lang="en-US" sz="2900" dirty="0" smtClean="0"/>
              <a:t>and </a:t>
            </a:r>
            <a:r>
              <a:rPr lang="en-US" sz="2900" dirty="0"/>
              <a:t>learn their meanings. </a:t>
            </a:r>
            <a:endParaRPr lang="es-ES" sz="2900" dirty="0"/>
          </a:p>
          <a:p>
            <a:r>
              <a:rPr lang="en-US" sz="2900" dirty="0"/>
              <a:t>To practice your speaking skills through a slide-show with random </a:t>
            </a:r>
            <a:r>
              <a:rPr lang="en-US" sz="2900" dirty="0" smtClean="0"/>
              <a:t>words (the documentary “home”) that </a:t>
            </a:r>
            <a:r>
              <a:rPr lang="en-US" sz="2900" dirty="0"/>
              <a:t>you must connect in a story. </a:t>
            </a:r>
            <a:endParaRPr lang="es-ES" sz="2900" dirty="0"/>
          </a:p>
        </p:txBody>
      </p:sp>
    </p:spTree>
    <p:extLst>
      <p:ext uri="{BB962C8B-B14F-4D97-AF65-F5344CB8AC3E}">
        <p14:creationId xmlns:p14="http://schemas.microsoft.com/office/powerpoint/2010/main" val="378980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08912" cy="5040559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English </a:t>
            </a:r>
            <a:r>
              <a:rPr lang="es-ES" dirty="0" err="1" smtClean="0"/>
              <a:t>acceptance</a:t>
            </a:r>
            <a:r>
              <a:rPr lang="es-ES" dirty="0" smtClean="0"/>
              <a:t> </a:t>
            </a:r>
            <a:r>
              <a:rPr lang="es-ES" dirty="0" err="1" smtClean="0"/>
              <a:t>rate</a:t>
            </a:r>
            <a:endParaRPr lang="es-ES" dirty="0" smtClean="0"/>
          </a:p>
          <a:p>
            <a:r>
              <a:rPr lang="es-ES" dirty="0" err="1" smtClean="0"/>
              <a:t>Reason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English.</a:t>
            </a:r>
          </a:p>
          <a:p>
            <a:r>
              <a:rPr lang="es-ES" dirty="0" err="1" smtClean="0"/>
              <a:t>Student’s</a:t>
            </a:r>
            <a:r>
              <a:rPr lang="es-ES" dirty="0" smtClean="0"/>
              <a:t> </a:t>
            </a:r>
            <a:r>
              <a:rPr lang="es-ES" dirty="0" err="1" smtClean="0"/>
              <a:t>Preception</a:t>
            </a:r>
            <a:r>
              <a:rPr lang="es-ES" dirty="0" smtClean="0"/>
              <a:t> </a:t>
            </a:r>
            <a:r>
              <a:rPr lang="es-ES" dirty="0" err="1" smtClean="0"/>
              <a:t>regarding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Student’s</a:t>
            </a:r>
            <a:r>
              <a:rPr lang="es-ES" dirty="0" smtClean="0"/>
              <a:t> </a:t>
            </a:r>
            <a:r>
              <a:rPr lang="es-ES" dirty="0" err="1" smtClean="0"/>
              <a:t>perception</a:t>
            </a:r>
            <a:r>
              <a:rPr lang="es-ES" dirty="0" smtClean="0"/>
              <a:t> of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perfomance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Activities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promoted</a:t>
            </a:r>
            <a:r>
              <a:rPr lang="es-ES" dirty="0" smtClean="0"/>
              <a:t> </a:t>
            </a:r>
            <a:r>
              <a:rPr lang="es-ES" dirty="0" err="1" smtClean="0"/>
              <a:t>spontaneous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. </a:t>
            </a:r>
          </a:p>
          <a:p>
            <a:r>
              <a:rPr lang="es-ES" dirty="0" err="1" smtClean="0"/>
              <a:t>Reason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spontaneous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 </a:t>
            </a:r>
          </a:p>
          <a:p>
            <a:r>
              <a:rPr lang="es-ES" dirty="0" smtClean="0">
                <a:hlinkClick r:id="rId2" action="ppaction://hlinkfile"/>
              </a:rPr>
              <a:t>ANALYSIS OF RESULTS - GRAPHS.docx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ANALYSIS OF RESULTS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347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Comments</a:t>
            </a:r>
            <a:endParaRPr lang="es-ES" dirty="0" smtClean="0"/>
          </a:p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dirty="0" err="1" smtClean="0"/>
              <a:t>Diagnostic</a:t>
            </a:r>
            <a:r>
              <a:rPr lang="es-ES" dirty="0" smtClean="0"/>
              <a:t> </a:t>
            </a:r>
            <a:r>
              <a:rPr lang="es-ES" dirty="0" err="1" smtClean="0"/>
              <a:t>stage</a:t>
            </a:r>
            <a:endParaRPr lang="es-ES" dirty="0" smtClean="0"/>
          </a:p>
          <a:p>
            <a:pPr marL="109728" indent="0">
              <a:buNone/>
            </a:pPr>
            <a:endParaRPr lang="es-ES" dirty="0"/>
          </a:p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endParaRPr lang="es-ES" dirty="0"/>
          </a:p>
          <a:p>
            <a:pPr marL="109728" indent="0">
              <a:buNone/>
            </a:pPr>
            <a:r>
              <a:rPr lang="es-ES" dirty="0" smtClean="0"/>
              <a:t>   </a:t>
            </a:r>
            <a:r>
              <a:rPr lang="es-ES" dirty="0" err="1" smtClean="0"/>
              <a:t>Intervention</a:t>
            </a:r>
            <a:r>
              <a:rPr lang="es-ES" dirty="0" smtClean="0"/>
              <a:t>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CONCLUSIONS</a:t>
            </a: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 rot="16200000">
            <a:off x="3980397" y="2275821"/>
            <a:ext cx="645970" cy="792088"/>
          </a:xfrm>
          <a:prstGeom prst="downArrow">
            <a:avLst>
              <a:gd name="adj1" fmla="val 50000"/>
              <a:gd name="adj2" fmla="val 465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5004048" y="2060848"/>
            <a:ext cx="3528392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95478" indent="-285750">
              <a:buFont typeface="Arial" pitchFamily="34" charset="0"/>
              <a:buChar char="•"/>
            </a:pPr>
            <a:r>
              <a:rPr lang="es-ES" dirty="0" err="1"/>
              <a:t>O</a:t>
            </a:r>
            <a:r>
              <a:rPr lang="es-ES" dirty="0" err="1" smtClean="0"/>
              <a:t>ne-way</a:t>
            </a:r>
            <a:r>
              <a:rPr lang="es-ES" dirty="0" smtClean="0"/>
              <a:t> </a:t>
            </a:r>
            <a:r>
              <a:rPr lang="es-ES" dirty="0" err="1" smtClean="0"/>
              <a:t>flow</a:t>
            </a:r>
            <a:endParaRPr lang="es-ES" dirty="0" smtClean="0"/>
          </a:p>
          <a:p>
            <a:pPr marL="395478" indent="-285750">
              <a:buFont typeface="Arial" pitchFamily="34" charset="0"/>
              <a:buChar char="•"/>
            </a:pPr>
            <a:r>
              <a:rPr lang="es-ES" dirty="0"/>
              <a:t>H</a:t>
            </a:r>
            <a:r>
              <a:rPr lang="es-ES" dirty="0" smtClean="0"/>
              <a:t>igh </a:t>
            </a:r>
            <a:r>
              <a:rPr lang="es-ES" dirty="0" err="1" smtClean="0"/>
              <a:t>rate</a:t>
            </a:r>
            <a:r>
              <a:rPr lang="es-ES" dirty="0" smtClean="0"/>
              <a:t> of </a:t>
            </a:r>
            <a:r>
              <a:rPr lang="es-ES" dirty="0" err="1" smtClean="0"/>
              <a:t>display</a:t>
            </a:r>
            <a:r>
              <a:rPr lang="es-ES" dirty="0" smtClean="0"/>
              <a:t>   </a:t>
            </a:r>
            <a:r>
              <a:rPr lang="es-ES" dirty="0" err="1" smtClean="0"/>
              <a:t>questions</a:t>
            </a:r>
            <a:r>
              <a:rPr lang="es-ES" dirty="0" smtClean="0"/>
              <a:t>.</a:t>
            </a:r>
          </a:p>
          <a:p>
            <a:pPr marL="395478" indent="-285750">
              <a:buFont typeface="Arial" pitchFamily="34" charset="0"/>
              <a:buChar char="•"/>
            </a:pPr>
            <a:r>
              <a:rPr lang="es-ES" dirty="0" smtClean="0"/>
              <a:t>No </a:t>
            </a:r>
            <a:r>
              <a:rPr lang="es-ES" dirty="0" err="1" smtClean="0"/>
              <a:t>track</a:t>
            </a:r>
            <a:r>
              <a:rPr lang="es-ES" dirty="0" smtClean="0"/>
              <a:t> of </a:t>
            </a:r>
            <a:r>
              <a:rPr lang="es-ES" dirty="0" err="1" smtClean="0"/>
              <a:t>spontaneous</a:t>
            </a:r>
            <a:r>
              <a:rPr lang="es-ES" dirty="0" smtClean="0"/>
              <a:t> </a:t>
            </a:r>
            <a:r>
              <a:rPr lang="es-ES" dirty="0" err="1" smtClean="0"/>
              <a:t>communication</a:t>
            </a:r>
            <a:r>
              <a:rPr lang="es-ES" dirty="0" smtClean="0"/>
              <a:t>. </a:t>
            </a:r>
          </a:p>
        </p:txBody>
      </p:sp>
      <p:sp>
        <p:nvSpPr>
          <p:cNvPr id="6" name="5 Flecha abajo"/>
          <p:cNvSpPr/>
          <p:nvPr/>
        </p:nvSpPr>
        <p:spPr>
          <a:xfrm rot="16200000">
            <a:off x="3263498" y="4148029"/>
            <a:ext cx="645970" cy="792088"/>
          </a:xfrm>
          <a:prstGeom prst="downArrow">
            <a:avLst>
              <a:gd name="adj1" fmla="val 50000"/>
              <a:gd name="adj2" fmla="val 465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4572000" y="4463695"/>
            <a:ext cx="3528392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95478" indent="-285750">
              <a:buFont typeface="Arial" pitchFamily="34" charset="0"/>
              <a:buChar char="•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proposal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meaningful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, and </a:t>
            </a:r>
            <a:r>
              <a:rPr lang="es-ES" dirty="0" err="1" smtClean="0"/>
              <a:t>cooperative</a:t>
            </a:r>
            <a:r>
              <a:rPr lang="es-ES" dirty="0" smtClean="0"/>
              <a:t> and </a:t>
            </a:r>
            <a:r>
              <a:rPr lang="es-ES" dirty="0" err="1" smtClean="0"/>
              <a:t>communicative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. </a:t>
            </a:r>
          </a:p>
          <a:p>
            <a:pPr marL="395478" indent="-285750">
              <a:buFont typeface="Arial" pitchFamily="34" charset="0"/>
              <a:buChar char="•"/>
            </a:pPr>
            <a:r>
              <a:rPr lang="es-ES" dirty="0" err="1" smtClean="0"/>
              <a:t>Motivation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considerably</a:t>
            </a:r>
            <a:r>
              <a:rPr lang="es-ES" dirty="0" smtClean="0"/>
              <a:t> </a:t>
            </a:r>
            <a:r>
              <a:rPr lang="es-ES" dirty="0" err="1" smtClean="0"/>
              <a:t>increased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859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66123"/>
          </a:xfrm>
        </p:spPr>
        <p:txBody>
          <a:bodyPr>
            <a:normAutofit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implement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classroom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increase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diminish</a:t>
            </a:r>
            <a:r>
              <a:rPr lang="es-ES" dirty="0" smtClean="0"/>
              <a:t> </a:t>
            </a:r>
            <a:r>
              <a:rPr lang="es-ES" dirty="0" err="1" smtClean="0"/>
              <a:t>motivation</a:t>
            </a:r>
            <a:r>
              <a:rPr lang="es-ES" dirty="0" smtClean="0"/>
              <a:t>. </a:t>
            </a:r>
          </a:p>
          <a:p>
            <a:pPr marL="109728" indent="0">
              <a:buNone/>
            </a:pP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accurate</a:t>
            </a:r>
            <a:r>
              <a:rPr lang="es-ES" dirty="0" smtClean="0"/>
              <a:t> </a:t>
            </a:r>
            <a:r>
              <a:rPr lang="es-ES" dirty="0" err="1" smtClean="0"/>
              <a:t>guiding</a:t>
            </a:r>
            <a:r>
              <a:rPr lang="es-ES" dirty="0" smtClean="0"/>
              <a:t> of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practices</a:t>
            </a:r>
            <a:r>
              <a:rPr lang="es-ES" dirty="0" smtClean="0"/>
              <a:t> </a:t>
            </a:r>
            <a:r>
              <a:rPr lang="es-ES" dirty="0" err="1" smtClean="0"/>
              <a:t>guarantees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r>
              <a:rPr lang="es-ES" dirty="0" smtClean="0"/>
              <a:t> of </a:t>
            </a:r>
            <a:r>
              <a:rPr lang="es-ES" dirty="0" err="1" smtClean="0"/>
              <a:t>communicative</a:t>
            </a:r>
            <a:r>
              <a:rPr lang="es-ES" dirty="0" smtClean="0"/>
              <a:t> </a:t>
            </a:r>
            <a:r>
              <a:rPr lang="es-ES" dirty="0" err="1" smtClean="0"/>
              <a:t>aspects</a:t>
            </a:r>
            <a:r>
              <a:rPr lang="es-ES" dirty="0" smtClean="0"/>
              <a:t>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vocabulary</a:t>
            </a:r>
            <a:r>
              <a:rPr lang="es-ES" dirty="0" smtClean="0"/>
              <a:t>, </a:t>
            </a:r>
            <a:r>
              <a:rPr lang="es-ES" dirty="0" err="1" smtClean="0"/>
              <a:t>fluency</a:t>
            </a:r>
            <a:r>
              <a:rPr lang="es-ES" dirty="0" smtClean="0"/>
              <a:t>, </a:t>
            </a:r>
            <a:r>
              <a:rPr lang="es-ES" dirty="0" err="1" smtClean="0"/>
              <a:t>spontaneity</a:t>
            </a:r>
            <a:r>
              <a:rPr lang="es-ES" dirty="0" smtClean="0"/>
              <a:t> and </a:t>
            </a:r>
            <a:r>
              <a:rPr lang="es-ES" dirty="0" err="1" smtClean="0"/>
              <a:t>pronunciation</a:t>
            </a:r>
            <a:r>
              <a:rPr lang="es-ES" dirty="0" smtClean="0"/>
              <a:t>. </a:t>
            </a:r>
          </a:p>
          <a:p>
            <a:endParaRPr lang="es-ES" dirty="0"/>
          </a:p>
          <a:p>
            <a:r>
              <a:rPr lang="es-ES" dirty="0" err="1" smtClean="0"/>
              <a:t>Unlike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diagnostic</a:t>
            </a:r>
            <a:r>
              <a:rPr lang="es-ES" dirty="0" smtClean="0"/>
              <a:t> </a:t>
            </a:r>
            <a:r>
              <a:rPr lang="es-ES" dirty="0" err="1" smtClean="0"/>
              <a:t>stage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methodology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intervention</a:t>
            </a:r>
            <a:r>
              <a:rPr lang="es-ES" dirty="0" smtClean="0"/>
              <a:t> </a:t>
            </a:r>
            <a:r>
              <a:rPr lang="es-ES" dirty="0" err="1" smtClean="0"/>
              <a:t>allowed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natural </a:t>
            </a:r>
            <a:r>
              <a:rPr lang="es-ES" dirty="0" err="1" smtClean="0"/>
              <a:t>practice</a:t>
            </a:r>
            <a:r>
              <a:rPr lang="es-ES" dirty="0" smtClean="0"/>
              <a:t> of </a:t>
            </a:r>
            <a:r>
              <a:rPr lang="es-ES" dirty="0" err="1" smtClean="0"/>
              <a:t>language</a:t>
            </a:r>
            <a:r>
              <a:rPr lang="es-ES" dirty="0" smtClean="0"/>
              <a:t> in </a:t>
            </a:r>
            <a:r>
              <a:rPr lang="es-ES" dirty="0" err="1" smtClean="0"/>
              <a:t>meaningful</a:t>
            </a:r>
            <a:r>
              <a:rPr lang="es-ES" dirty="0" smtClean="0"/>
              <a:t> </a:t>
            </a:r>
            <a:r>
              <a:rPr lang="es-ES" dirty="0" err="1" smtClean="0"/>
              <a:t>situations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25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32500" lnSpcReduction="20000"/>
          </a:bodyPr>
          <a:lstStyle/>
          <a:p>
            <a:r>
              <a:rPr lang="es-CO" sz="4000" b="1" dirty="0"/>
              <a:t> </a:t>
            </a:r>
            <a:endParaRPr lang="es-ES" sz="4000" dirty="0"/>
          </a:p>
          <a:p>
            <a:pPr lvl="0"/>
            <a:r>
              <a:rPr lang="es-CO" sz="4000" dirty="0" err="1"/>
              <a:t>Birello</a:t>
            </a:r>
            <a:r>
              <a:rPr lang="es-CO" sz="4000" dirty="0"/>
              <a:t>, M(2005).  La alternancia de lenguas en la clase de Italiano Lengua extranjera. Su uso en las  interacciones en subgrupos de alumnos adultos en Cataluña.   2.3.2.1 La alternancia de lenguas   </a:t>
            </a:r>
            <a:r>
              <a:rPr lang="es-CO" sz="4000" dirty="0" err="1"/>
              <a:t>Departament</a:t>
            </a:r>
            <a:r>
              <a:rPr lang="es-CO" sz="4000" dirty="0"/>
              <a:t> de didáctica de la </a:t>
            </a:r>
            <a:r>
              <a:rPr lang="es-CO" sz="4000" dirty="0" err="1"/>
              <a:t>llengua</a:t>
            </a:r>
            <a:r>
              <a:rPr lang="es-CO" sz="4000" dirty="0"/>
              <a:t> i la literatura de la </a:t>
            </a:r>
            <a:r>
              <a:rPr lang="es-CO" sz="4000" dirty="0" err="1"/>
              <a:t>universitat</a:t>
            </a:r>
            <a:r>
              <a:rPr lang="es-CO" sz="4000" dirty="0"/>
              <a:t> de Barcelona. </a:t>
            </a:r>
            <a:endParaRPr lang="es-ES" sz="4000" dirty="0"/>
          </a:p>
          <a:p>
            <a:pPr lvl="0"/>
            <a:r>
              <a:rPr lang="en-US" sz="4000" dirty="0"/>
              <a:t>Byrne, </a:t>
            </a:r>
            <a:r>
              <a:rPr lang="en-US" sz="4000" dirty="0" err="1"/>
              <a:t>Donn</a:t>
            </a:r>
            <a:r>
              <a:rPr lang="en-US" sz="4000" dirty="0"/>
              <a:t>. Teaching Oral English. Longman Handbooks for Language Teachers. London: Longman, 1991.</a:t>
            </a:r>
            <a:endParaRPr lang="es-ES" sz="4000" dirty="0"/>
          </a:p>
          <a:p>
            <a:pPr lvl="0"/>
            <a:r>
              <a:rPr lang="es-ES" sz="4000" dirty="0" err="1"/>
              <a:t>Cassany</a:t>
            </a:r>
            <a:r>
              <a:rPr lang="es-ES" sz="4000" dirty="0"/>
              <a:t>, D. (2006). XV encuentro práctico de profesores de ELE. Aprendizaje cooperativo para ELE. International </a:t>
            </a:r>
            <a:r>
              <a:rPr lang="es-ES" sz="4000" dirty="0" err="1"/>
              <a:t>house</a:t>
            </a:r>
            <a:r>
              <a:rPr lang="es-ES" sz="4000" dirty="0"/>
              <a:t> Barcelona Difusión, Centro de Investigación y </a:t>
            </a:r>
            <a:r>
              <a:rPr lang="es-ES" sz="4000" dirty="0" err="1"/>
              <a:t>Plublicaciones</a:t>
            </a:r>
            <a:r>
              <a:rPr lang="es-ES" sz="4000" dirty="0"/>
              <a:t> de Idiomas. Barcelona. </a:t>
            </a:r>
          </a:p>
          <a:p>
            <a:pPr lvl="0"/>
            <a:r>
              <a:rPr lang="en-US" sz="4000" dirty="0"/>
              <a:t>Chomsky, N. (1964). </a:t>
            </a:r>
            <a:r>
              <a:rPr lang="en-US" sz="4000" i="1" dirty="0"/>
              <a:t>Aspects of the theory of syntax. </a:t>
            </a:r>
            <a:r>
              <a:rPr lang="en-US" sz="4000" dirty="0"/>
              <a:t>The M.I.T press Massachusetts institute of </a:t>
            </a:r>
            <a:r>
              <a:rPr lang="en-US" sz="4000" dirty="0" err="1"/>
              <a:t>technology,Cambridge</a:t>
            </a:r>
            <a:r>
              <a:rPr lang="en-US" sz="4000" dirty="0"/>
              <a:t>  Massachusetts.</a:t>
            </a:r>
            <a:endParaRPr lang="es-ES" sz="4000" dirty="0"/>
          </a:p>
          <a:p>
            <a:pPr lvl="0"/>
            <a:r>
              <a:rPr lang="es-CO" sz="4000" dirty="0"/>
              <a:t>Colegio </a:t>
            </a:r>
            <a:r>
              <a:rPr lang="es-CO" sz="4000" dirty="0" err="1"/>
              <a:t>Berchmans</a:t>
            </a:r>
            <a:r>
              <a:rPr lang="es-CO" sz="4000" dirty="0"/>
              <a:t>, Compañía de Jesús.(2012)  </a:t>
            </a:r>
            <a:r>
              <a:rPr lang="es-CO" sz="4000" dirty="0" err="1"/>
              <a:t>Abstract</a:t>
            </a:r>
            <a:r>
              <a:rPr lang="es-CO" sz="4000" dirty="0"/>
              <a:t> del PEI, formato PDF, p. 2.</a:t>
            </a:r>
            <a:endParaRPr lang="es-ES" sz="4000" dirty="0"/>
          </a:p>
          <a:p>
            <a:pPr lvl="0"/>
            <a:r>
              <a:rPr lang="en-US" sz="4000" b="1" dirty="0"/>
              <a:t>Cohen, L., </a:t>
            </a:r>
            <a:r>
              <a:rPr lang="en-US" sz="4000" b="1" dirty="0" err="1"/>
              <a:t>Manion</a:t>
            </a:r>
            <a:r>
              <a:rPr lang="en-US" sz="4000" b="1" dirty="0"/>
              <a:t>, L y Morrison, Keith (2005) Research Methods in Education. </a:t>
            </a:r>
            <a:r>
              <a:rPr lang="es-CO" sz="4000" b="1" dirty="0"/>
              <a:t>5th </a:t>
            </a:r>
            <a:r>
              <a:rPr lang="es-CO" sz="4000" b="1" dirty="0" err="1"/>
              <a:t>edition.Routledgefalmer</a:t>
            </a:r>
            <a:r>
              <a:rPr lang="es-CO" sz="4000" b="1" dirty="0"/>
              <a:t>.</a:t>
            </a:r>
            <a:endParaRPr lang="es-ES" sz="4000" dirty="0"/>
          </a:p>
          <a:p>
            <a:pPr lvl="0"/>
            <a:r>
              <a:rPr lang="en-US" sz="4000" dirty="0" err="1"/>
              <a:t>Deckert</a:t>
            </a:r>
            <a:r>
              <a:rPr lang="en-US" sz="4000" dirty="0"/>
              <a:t>, Glenn. D. (1989)."The Communicative Approach: Helping Students Adjust". A Forum Anthology Selected Articles from the English Teaching Forum. Washington:1989.</a:t>
            </a:r>
            <a:endParaRPr lang="es-ES" sz="4000" dirty="0"/>
          </a:p>
          <a:p>
            <a:pPr lvl="0"/>
            <a:r>
              <a:rPr lang="es-CO" sz="4000" dirty="0"/>
              <a:t>Escobar, C. (2002) Interacción Oral y Aprendizaje de Lenguas Extranjeras. Enseñar español. Barcelona.</a:t>
            </a:r>
            <a:endParaRPr lang="es-ES" sz="4000" dirty="0"/>
          </a:p>
          <a:p>
            <a:pPr lvl="0"/>
            <a:r>
              <a:rPr lang="es-CO" sz="4000" dirty="0"/>
              <a:t>Escobar, L., &amp; Galvis, J. (2007) </a:t>
            </a:r>
            <a:r>
              <a:rPr lang="es-CO" sz="4000" i="1" dirty="0"/>
              <a:t>La interacción oral en el curso de habilidades integradas en inglés I de la Licenciatura en Lenguas Extranjeras de la universidad del Valle.</a:t>
            </a:r>
            <a:r>
              <a:rPr lang="es-CO" sz="4000" dirty="0"/>
              <a:t> Monografía, Universidad del Valle, Cali, Colombia. </a:t>
            </a:r>
            <a:endParaRPr lang="es-ES" sz="4000" dirty="0"/>
          </a:p>
          <a:p>
            <a:pPr lvl="0"/>
            <a:r>
              <a:rPr lang="en-US" sz="4000" dirty="0" err="1"/>
              <a:t>Fernández</a:t>
            </a:r>
            <a:r>
              <a:rPr lang="en-US" sz="4000" dirty="0"/>
              <a:t>, M. (2004)</a:t>
            </a:r>
            <a:r>
              <a:rPr lang="en-US" sz="4000" i="1" dirty="0"/>
              <a:t> Interaction in the English classroom; an exploratory study. </a:t>
            </a:r>
            <a:r>
              <a:rPr lang="en-US" sz="4000" dirty="0" err="1"/>
              <a:t>Revista</a:t>
            </a:r>
            <a:r>
              <a:rPr lang="en-US" sz="4000" dirty="0"/>
              <a:t> electronica “</a:t>
            </a:r>
            <a:r>
              <a:rPr lang="en-US" sz="4000" dirty="0" err="1"/>
              <a:t>actualidades</a:t>
            </a:r>
            <a:r>
              <a:rPr lang="en-US" sz="4000" dirty="0"/>
              <a:t> </a:t>
            </a:r>
            <a:r>
              <a:rPr lang="en-US" sz="4000" dirty="0" err="1"/>
              <a:t>investigativas</a:t>
            </a:r>
            <a:r>
              <a:rPr lang="en-US" sz="4000" dirty="0"/>
              <a:t> en </a:t>
            </a:r>
            <a:r>
              <a:rPr lang="en-US" sz="4000" dirty="0" err="1"/>
              <a:t>educación</a:t>
            </a:r>
            <a:r>
              <a:rPr lang="en-US" sz="4000" dirty="0"/>
              <a:t>” June 7, 2004 from </a:t>
            </a:r>
            <a:r>
              <a:rPr lang="en-US" sz="4000" dirty="0" err="1"/>
              <a:t>Redalyc</a:t>
            </a:r>
            <a:r>
              <a:rPr lang="en-US" sz="4000" dirty="0"/>
              <a:t>. </a:t>
            </a:r>
            <a:endParaRPr lang="es-ES" sz="4000" dirty="0"/>
          </a:p>
          <a:p>
            <a:pPr lvl="0"/>
            <a:r>
              <a:rPr lang="en-US" sz="4000" dirty="0"/>
              <a:t>Flanders, Ned. (1970). Analyzing teaching behavior. Reading, Massachusetts:</a:t>
            </a:r>
            <a:endParaRPr lang="es-ES" sz="4000" dirty="0"/>
          </a:p>
          <a:p>
            <a:r>
              <a:rPr lang="en-US" sz="4000" dirty="0"/>
              <a:t>Addison-Wesley.</a:t>
            </a:r>
            <a:endParaRPr lang="es-ES" sz="4000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BIBLIOGRAPHY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275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 err="1"/>
              <a:t>Gowin</a:t>
            </a:r>
            <a:r>
              <a:rPr lang="en-US" dirty="0"/>
              <a:t>, D. B. (1981). Educating. Ithaca, N.Y. Cornell University Press.</a:t>
            </a:r>
            <a:endParaRPr lang="es-ES" dirty="0"/>
          </a:p>
          <a:p>
            <a:pPr lvl="0"/>
            <a:r>
              <a:rPr lang="en-US" dirty="0" err="1"/>
              <a:t>Gumperz</a:t>
            </a:r>
            <a:r>
              <a:rPr lang="en-US" dirty="0"/>
              <a:t>, J (1982) Discourse </a:t>
            </a:r>
            <a:r>
              <a:rPr lang="en-US" dirty="0" err="1"/>
              <a:t>Strategies,New</a:t>
            </a:r>
            <a:r>
              <a:rPr lang="en-US" dirty="0"/>
              <a:t> York: Cambridge University Press</a:t>
            </a:r>
            <a:endParaRPr lang="es-ES" dirty="0"/>
          </a:p>
          <a:p>
            <a:pPr lvl="0"/>
            <a:r>
              <a:rPr lang="en-US" dirty="0" err="1"/>
              <a:t>Herazo</a:t>
            </a:r>
            <a:r>
              <a:rPr lang="en-US" dirty="0"/>
              <a:t>, J. (2009) </a:t>
            </a:r>
            <a:r>
              <a:rPr lang="en-US" i="1" dirty="0"/>
              <a:t>Authentic Oral Interaction in the </a:t>
            </a:r>
            <a:r>
              <a:rPr lang="en-US" i="1" dirty="0" err="1"/>
              <a:t>efl</a:t>
            </a:r>
            <a:r>
              <a:rPr lang="en-US" i="1" dirty="0"/>
              <a:t> Class: What It Means, What It Does not. </a:t>
            </a:r>
            <a:r>
              <a:rPr lang="en-US" dirty="0" err="1"/>
              <a:t>PROFILEVol</a:t>
            </a:r>
            <a:r>
              <a:rPr lang="en-US" dirty="0"/>
              <a:t>. 12, pp. 47-61. October 25, 2009. From </a:t>
            </a:r>
            <a:r>
              <a:rPr lang="en-US" dirty="0" err="1"/>
              <a:t>Redalyc</a:t>
            </a:r>
            <a:r>
              <a:rPr lang="en-US" dirty="0"/>
              <a:t>.</a:t>
            </a:r>
            <a:endParaRPr lang="es-ES" dirty="0"/>
          </a:p>
          <a:p>
            <a:pPr lvl="0"/>
            <a:r>
              <a:rPr lang="en-US" dirty="0" err="1"/>
              <a:t>Hymes</a:t>
            </a:r>
            <a:r>
              <a:rPr lang="en-US" dirty="0"/>
              <a:t>, D. (1967). Models of the Interaction of Language and Social Setting. </a:t>
            </a:r>
            <a:r>
              <a:rPr lang="es-CO" dirty="0" err="1"/>
              <a:t>InJ</a:t>
            </a:r>
            <a:r>
              <a:rPr lang="es-CO" dirty="0"/>
              <a:t>.</a:t>
            </a:r>
            <a:endParaRPr lang="es-ES" dirty="0"/>
          </a:p>
          <a:p>
            <a:pPr lvl="0"/>
            <a:r>
              <a:rPr lang="en-US" b="1" dirty="0" err="1"/>
              <a:t>Kemmis</a:t>
            </a:r>
            <a:r>
              <a:rPr lang="en-US" b="1" dirty="0"/>
              <a:t>, S. (1980) Action Research in Retrospect and Prospect. Full text provided by Eric.</a:t>
            </a:r>
            <a:endParaRPr lang="es-ES" dirty="0"/>
          </a:p>
          <a:p>
            <a:pPr lvl="0"/>
            <a:r>
              <a:rPr lang="en-US" b="1" dirty="0" err="1"/>
              <a:t>Kemmis</a:t>
            </a:r>
            <a:r>
              <a:rPr lang="en-US" b="1" dirty="0"/>
              <a:t>, S. </a:t>
            </a:r>
            <a:r>
              <a:rPr lang="en-US" b="1" dirty="0" err="1"/>
              <a:t>Mctaggart</a:t>
            </a:r>
            <a:r>
              <a:rPr lang="en-US" b="1" dirty="0"/>
              <a:t>, R (1988) The action research planner. </a:t>
            </a:r>
            <a:r>
              <a:rPr lang="es-CO" b="1" dirty="0"/>
              <a:t>Victoria: </a:t>
            </a:r>
            <a:r>
              <a:rPr lang="es-CO" b="1" dirty="0" err="1"/>
              <a:t>deakinuniversitypress</a:t>
            </a:r>
            <a:r>
              <a:rPr lang="es-CO" b="1" dirty="0"/>
              <a:t>. </a:t>
            </a:r>
            <a:endParaRPr lang="es-ES" dirty="0"/>
          </a:p>
          <a:p>
            <a:pPr lvl="0"/>
            <a:r>
              <a:rPr lang="en-US" dirty="0" err="1"/>
              <a:t>Krashen</a:t>
            </a:r>
            <a:r>
              <a:rPr lang="en-US" dirty="0"/>
              <a:t>, S. (1981) Second Language </a:t>
            </a:r>
            <a:r>
              <a:rPr lang="en-US" dirty="0" err="1"/>
              <a:t>Adquisition</a:t>
            </a:r>
            <a:r>
              <a:rPr lang="en-US" dirty="0"/>
              <a:t> and Second language learning. </a:t>
            </a:r>
            <a:endParaRPr lang="es-ES" dirty="0"/>
          </a:p>
          <a:p>
            <a:pPr lvl="0"/>
            <a:r>
              <a:rPr lang="es-CO" dirty="0" err="1"/>
              <a:t>Littlewood</a:t>
            </a:r>
            <a:r>
              <a:rPr lang="es-CO" dirty="0"/>
              <a:t>, W. (1996) La enseñanza comunicativa de idiomas. Introducción al enfoque comunicativo </a:t>
            </a:r>
            <a:endParaRPr lang="es-ES" dirty="0"/>
          </a:p>
          <a:p>
            <a:pPr lvl="0"/>
            <a:r>
              <a:rPr lang="es-CO" dirty="0"/>
              <a:t>Moreira, M (2006) Aprendizaje significativo: de la visión clásica a la visión crítica </a:t>
            </a:r>
            <a:r>
              <a:rPr lang="es-CO" dirty="0" err="1"/>
              <a:t>Conferência</a:t>
            </a:r>
            <a:r>
              <a:rPr lang="es-CO" dirty="0"/>
              <a:t> de cierre del V Encuentro Internacional sobre Aprendizaje Significativo, Madrid, España, Setiembre de 2006 y del I Encuentro Nacional sobre Enseñanza de la   Matemática, Tandil, Argentina, </a:t>
            </a:r>
            <a:r>
              <a:rPr lang="es-CO" dirty="0" err="1"/>
              <a:t>Abrilde</a:t>
            </a:r>
            <a:r>
              <a:rPr lang="es-CO" dirty="0"/>
              <a:t> 2007.</a:t>
            </a:r>
            <a:endParaRPr lang="es-ES" dirty="0"/>
          </a:p>
          <a:p>
            <a:r>
              <a:rPr lang="es-CO" dirty="0"/>
              <a:t> </a:t>
            </a:r>
            <a:endParaRPr lang="es-ES" dirty="0"/>
          </a:p>
          <a:p>
            <a:pPr lvl="0"/>
            <a:r>
              <a:rPr lang="es-ES" dirty="0"/>
              <a:t>Moreira, M. y Rodríguez (1997). Actas del Encuentro Internacional sobre el Aprendizaje Significativo. Burgos, España. pp. 19-44.</a:t>
            </a:r>
          </a:p>
          <a:p>
            <a:r>
              <a:rPr lang="es-ES" i="1" dirty="0"/>
              <a:t> </a:t>
            </a:r>
            <a:endParaRPr lang="es-ES" dirty="0"/>
          </a:p>
          <a:p>
            <a:pPr lvl="0"/>
            <a:r>
              <a:rPr lang="en-US" b="1" dirty="0"/>
              <a:t>Morse, J., y </a:t>
            </a:r>
            <a:r>
              <a:rPr lang="en-US" b="1" dirty="0" err="1"/>
              <a:t>Field,P</a:t>
            </a:r>
            <a:r>
              <a:rPr lang="en-US" b="1" dirty="0"/>
              <a:t>. (1995) Qualitative Research Methods. </a:t>
            </a:r>
            <a:r>
              <a:rPr lang="es-CO" b="1" dirty="0" err="1"/>
              <a:t>Chapman</a:t>
            </a:r>
            <a:r>
              <a:rPr lang="es-CO" b="1" dirty="0"/>
              <a:t> and Hall.</a:t>
            </a:r>
            <a:endParaRPr lang="es-ES" dirty="0"/>
          </a:p>
          <a:p>
            <a:pPr lvl="0"/>
            <a:r>
              <a:rPr lang="en-US" dirty="0"/>
              <a:t>Nieto, M. (2002).</a:t>
            </a:r>
            <a:r>
              <a:rPr lang="en-US" u="sng" dirty="0">
                <a:hlinkClick r:id="rId2"/>
              </a:rPr>
              <a:t>Profile Issues in Teachers' Professional Development</a:t>
            </a:r>
            <a:r>
              <a:rPr lang="en-US" dirty="0"/>
              <a:t>. The communicative English Classroom: a fascinating quest. </a:t>
            </a:r>
            <a:r>
              <a:rPr lang="en-US" dirty="0" err="1"/>
              <a:t>Revista</a:t>
            </a:r>
            <a:r>
              <a:rPr lang="en-US" dirty="0"/>
              <a:t> Profile. </a:t>
            </a:r>
            <a:endParaRPr lang="es-ES" dirty="0"/>
          </a:p>
          <a:p>
            <a:pPr lvl="0"/>
            <a:r>
              <a:rPr lang="en-US" dirty="0" err="1"/>
              <a:t>Novak,J</a:t>
            </a:r>
            <a:r>
              <a:rPr lang="en-US" dirty="0"/>
              <a:t>.(2002) Meaningful learning: Essential factor for conceptual change in limited or inappropriate  propositional hierarchies leading to empowerment of learners. </a:t>
            </a:r>
            <a:endParaRPr lang="es-ES" dirty="0"/>
          </a:p>
          <a:p>
            <a:pPr lvl="0"/>
            <a:r>
              <a:rPr lang="en-US" dirty="0" err="1"/>
              <a:t>Nunan</a:t>
            </a:r>
            <a:r>
              <a:rPr lang="en-US" dirty="0"/>
              <a:t>, D. (1991) Communicative Tasks and the Language Curriculum: TESOL quarterly.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850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 </a:t>
            </a:r>
            <a:endParaRPr lang="es-ES" dirty="0"/>
          </a:p>
          <a:p>
            <a:pPr lvl="0"/>
            <a:r>
              <a:rPr lang="en-US" dirty="0"/>
              <a:t>Peña, M., &amp; </a:t>
            </a:r>
            <a:r>
              <a:rPr lang="en-US" dirty="0" err="1"/>
              <a:t>Onatra</a:t>
            </a:r>
            <a:r>
              <a:rPr lang="en-US" dirty="0"/>
              <a:t>, A. (2009) </a:t>
            </a:r>
            <a:r>
              <a:rPr lang="en-US" i="1" dirty="0"/>
              <a:t>Promoting Oral Production through the Task-Based Learning Approach: A Study in a Public Secondary School in Colombia. </a:t>
            </a:r>
            <a:r>
              <a:rPr lang="en-US" dirty="0" err="1"/>
              <a:t>PROFILEVol</a:t>
            </a:r>
            <a:r>
              <a:rPr lang="en-US" dirty="0"/>
              <a:t>. 11,. Pp.  11-26 August 9</a:t>
            </a:r>
            <a:r>
              <a:rPr lang="en-US" baseline="30000" dirty="0"/>
              <a:t>th</a:t>
            </a:r>
            <a:r>
              <a:rPr lang="en-US" dirty="0"/>
              <a:t>  2009. http://www.revista.unal.edu.co/index.php/profile/article/viewFile/11438/12090</a:t>
            </a:r>
            <a:endParaRPr lang="es-ES" dirty="0"/>
          </a:p>
          <a:p>
            <a:pPr lvl="0"/>
            <a:r>
              <a:rPr lang="es-CO" dirty="0"/>
              <a:t>Rivas, S. (2004) Propuesta </a:t>
            </a:r>
            <a:r>
              <a:rPr lang="es-CO" i="1" dirty="0"/>
              <a:t>didáctica para el desarrollo de la producción oral en la enseñanza del inglés a adultos basada en la teoría de las inteligencias múltiples.</a:t>
            </a:r>
            <a:r>
              <a:rPr lang="es-CO" dirty="0"/>
              <a:t> Monografía, Universidad del Valle, Cali, Colombia. </a:t>
            </a:r>
            <a:endParaRPr lang="es-ES" dirty="0"/>
          </a:p>
          <a:p>
            <a:pPr lvl="0"/>
            <a:r>
              <a:rPr lang="es-CO" b="1" dirty="0" err="1"/>
              <a:t>Sandín</a:t>
            </a:r>
            <a:r>
              <a:rPr lang="es-CO" b="1" dirty="0"/>
              <a:t>, M. (2003) Investigación Cualitativa en Educación. Fundamentos y tradiciones. Madrid:  Mc Graw Hill. </a:t>
            </a:r>
            <a:endParaRPr lang="es-ES" dirty="0"/>
          </a:p>
          <a:p>
            <a:pPr lvl="0"/>
            <a:r>
              <a:rPr lang="es-CO" dirty="0"/>
              <a:t>Tenorio, E. (2002) </a:t>
            </a:r>
            <a:r>
              <a:rPr lang="es-CO" i="1" dirty="0"/>
              <a:t>Propuesta de estrategias y actividades para el desarrollo de la habilidad de la conversación en inglés en los colegios monolingües de Colombia</a:t>
            </a:r>
            <a:r>
              <a:rPr lang="es-CO" dirty="0"/>
              <a:t>. </a:t>
            </a:r>
            <a:r>
              <a:rPr lang="es-ES" dirty="0"/>
              <a:t>Monografía, Universidad del Valle, Cali, Colombia. </a:t>
            </a:r>
          </a:p>
          <a:p>
            <a:pPr lvl="0"/>
            <a:r>
              <a:rPr lang="en-US" dirty="0" err="1"/>
              <a:t>Vivanco</a:t>
            </a:r>
            <a:r>
              <a:rPr lang="en-US" dirty="0"/>
              <a:t>, V. (2009)</a:t>
            </a:r>
            <a:r>
              <a:rPr lang="en-US" i="1" dirty="0"/>
              <a:t>Holistic versus communicative approach in assessing oral production in </a:t>
            </a:r>
            <a:r>
              <a:rPr lang="en-US" i="1" dirty="0" err="1"/>
              <a:t>English.</a:t>
            </a:r>
            <a:r>
              <a:rPr lang="en-US" dirty="0" err="1"/>
              <a:t>RELIEVE</a:t>
            </a:r>
            <a:r>
              <a:rPr lang="en-US" dirty="0"/>
              <a:t>. </a:t>
            </a:r>
            <a:r>
              <a:rPr lang="en-US" dirty="0" err="1"/>
              <a:t>Revista</a:t>
            </a:r>
            <a:r>
              <a:rPr lang="en-US" dirty="0"/>
              <a:t> </a:t>
            </a:r>
            <a:r>
              <a:rPr lang="en-US" dirty="0" err="1"/>
              <a:t>electrónica</a:t>
            </a:r>
            <a:r>
              <a:rPr lang="en-US" dirty="0"/>
              <a:t> de </a:t>
            </a:r>
            <a:r>
              <a:rPr lang="en-US" dirty="0" err="1"/>
              <a:t>investigación</a:t>
            </a:r>
            <a:r>
              <a:rPr lang="en-US" dirty="0"/>
              <a:t> y </a:t>
            </a:r>
            <a:r>
              <a:rPr lang="en-US" dirty="0" err="1"/>
              <a:t>evaluación</a:t>
            </a:r>
            <a:r>
              <a:rPr lang="en-US" dirty="0"/>
              <a:t> </a:t>
            </a:r>
            <a:r>
              <a:rPr lang="en-US" dirty="0" err="1"/>
              <a:t>educativa</a:t>
            </a:r>
            <a:r>
              <a:rPr lang="en-US" dirty="0"/>
              <a:t>, 2009, pp. 1-14. from </a:t>
            </a:r>
            <a:r>
              <a:rPr lang="en-US" dirty="0" err="1"/>
              <a:t>Redalyc</a:t>
            </a:r>
            <a:r>
              <a:rPr lang="en-US" dirty="0"/>
              <a:t>.</a:t>
            </a:r>
            <a:endParaRPr lang="es-ES" dirty="0"/>
          </a:p>
          <a:p>
            <a:pPr lvl="0"/>
            <a:r>
              <a:rPr lang="en-US" dirty="0"/>
              <a:t>Willis, D., &amp; Willis, J. (2007). </a:t>
            </a:r>
            <a:r>
              <a:rPr lang="en-US" i="1" dirty="0"/>
              <a:t>Doing task based </a:t>
            </a:r>
            <a:r>
              <a:rPr lang="en-US" i="1" dirty="0" err="1"/>
              <a:t>teaching.</a:t>
            </a:r>
            <a:r>
              <a:rPr lang="en-US" dirty="0" err="1"/>
              <a:t>Oxford</a:t>
            </a:r>
            <a:r>
              <a:rPr lang="en-US" dirty="0"/>
              <a:t>: Oxford University Press.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166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3886200"/>
          </a:xfrm>
        </p:spPr>
        <p:txBody>
          <a:bodyPr/>
          <a:lstStyle/>
          <a:p>
            <a:r>
              <a:rPr lang="es-ES" dirty="0" err="1" smtClean="0"/>
              <a:t>Introduction</a:t>
            </a:r>
            <a:endParaRPr lang="es-ES" dirty="0" smtClean="0"/>
          </a:p>
          <a:p>
            <a:r>
              <a:rPr lang="es-ES" dirty="0" err="1" smtClean="0"/>
              <a:t>Contextualization</a:t>
            </a:r>
            <a:endParaRPr lang="es-ES" dirty="0" smtClean="0"/>
          </a:p>
          <a:p>
            <a:r>
              <a:rPr lang="es-ES" dirty="0" err="1" smtClean="0"/>
              <a:t>Theoretical</a:t>
            </a:r>
            <a:r>
              <a:rPr lang="es-ES" dirty="0" smtClean="0"/>
              <a:t> </a:t>
            </a:r>
            <a:r>
              <a:rPr lang="es-ES" dirty="0" err="1" smtClean="0"/>
              <a:t>framework</a:t>
            </a:r>
            <a:endParaRPr lang="es-ES" dirty="0" smtClean="0"/>
          </a:p>
          <a:p>
            <a:r>
              <a:rPr lang="es-ES" dirty="0" err="1" smtClean="0"/>
              <a:t>Methodology</a:t>
            </a:r>
            <a:r>
              <a:rPr lang="es-ES" dirty="0" smtClean="0"/>
              <a:t> and </a:t>
            </a:r>
            <a:r>
              <a:rPr lang="es-ES" dirty="0" err="1" smtClean="0"/>
              <a:t>procedure</a:t>
            </a:r>
            <a:endParaRPr lang="es-ES" dirty="0"/>
          </a:p>
          <a:p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planning</a:t>
            </a:r>
            <a:endParaRPr lang="es-ES" dirty="0" smtClean="0"/>
          </a:p>
          <a:p>
            <a:r>
              <a:rPr lang="es-ES" dirty="0" err="1" smtClean="0"/>
              <a:t>Analysis</a:t>
            </a:r>
            <a:r>
              <a:rPr lang="es-ES" dirty="0" smtClean="0"/>
              <a:t> of </a:t>
            </a:r>
            <a:r>
              <a:rPr lang="es-ES" dirty="0" err="1" smtClean="0"/>
              <a:t>results</a:t>
            </a:r>
            <a:endParaRPr lang="es-ES" dirty="0" smtClean="0"/>
          </a:p>
          <a:p>
            <a:r>
              <a:rPr lang="es-ES" dirty="0" err="1" smtClean="0"/>
              <a:t>Conclusions</a:t>
            </a:r>
            <a:endParaRPr lang="es-ES" dirty="0" smtClean="0"/>
          </a:p>
          <a:p>
            <a:r>
              <a:rPr lang="es-ES" dirty="0" err="1" smtClean="0"/>
              <a:t>Bibliography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404664"/>
            <a:ext cx="3960440" cy="1600200"/>
          </a:xfrm>
        </p:spPr>
        <p:txBody>
          <a:bodyPr/>
          <a:lstStyle/>
          <a:p>
            <a:r>
              <a:rPr lang="es-ES" dirty="0" smtClean="0"/>
              <a:t>INDEX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930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ACTION RESEARCH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    </a:t>
            </a:r>
            <a:r>
              <a:rPr lang="en-US" b="1" dirty="0" smtClean="0"/>
              <a:t>COMMUNICATIVE LANGUAGE TEACHING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INTRODUCTION</a:t>
            </a:r>
            <a:endParaRPr lang="es-ES" dirty="0"/>
          </a:p>
        </p:txBody>
      </p:sp>
      <p:sp>
        <p:nvSpPr>
          <p:cNvPr id="22" name="21 Flecha abajo"/>
          <p:cNvSpPr/>
          <p:nvPr/>
        </p:nvSpPr>
        <p:spPr>
          <a:xfrm>
            <a:off x="4211960" y="3356992"/>
            <a:ext cx="72008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827584" y="4869160"/>
            <a:ext cx="7632848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TBL – MEANINGFUL LEARNING – COOPERATIVE LEARNING – CODE SWITCHING – INTERACTION – TYPES OF QUESTIONS  AND ACTIVITIES- MOTIVATION –LINGUISTIC COMPETENCE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87889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b="1" dirty="0" smtClean="0"/>
              <a:t>COLEGIO BERCHMANS</a:t>
            </a:r>
          </a:p>
          <a:p>
            <a:pPr algn="ctr"/>
            <a:endParaRPr lang="es-ES" b="1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Cali, Colombia.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atholic </a:t>
            </a:r>
            <a:r>
              <a:rPr lang="en-US" dirty="0"/>
              <a:t>private institution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1700 students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enth grade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Level </a:t>
            </a:r>
            <a:r>
              <a:rPr lang="en-US" dirty="0" smtClean="0"/>
              <a:t>B2.1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Heterogeneous classrooms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CONTEXTUALIZATION </a:t>
            </a:r>
            <a:r>
              <a:rPr lang="es-ES" i="1" dirty="0">
                <a:effectLst/>
              </a:rPr>
              <a:t/>
            </a:r>
            <a:br>
              <a:rPr lang="es-ES" i="1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674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Communicative </a:t>
            </a:r>
            <a:r>
              <a:rPr lang="en-US" dirty="0"/>
              <a:t>language teaching </a:t>
            </a:r>
            <a:r>
              <a:rPr lang="en-US" dirty="0" smtClean="0"/>
              <a:t> as a social meaning.  Halliday </a:t>
            </a:r>
            <a:r>
              <a:rPr lang="en-US" dirty="0"/>
              <a:t>(1982</a:t>
            </a:r>
            <a:r>
              <a:rPr lang="en-US" dirty="0" smtClean="0"/>
              <a:t>).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Linguistic competence as a system of rules.  </a:t>
            </a:r>
            <a:r>
              <a:rPr lang="en-US" dirty="0"/>
              <a:t>Chomsky (1965)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Communicative competence  as an </a:t>
            </a:r>
            <a:r>
              <a:rPr lang="en-US" dirty="0"/>
              <a:t>implicit linguistic </a:t>
            </a:r>
            <a:r>
              <a:rPr lang="en-US" dirty="0" smtClean="0"/>
              <a:t>knowledge. </a:t>
            </a:r>
            <a:r>
              <a:rPr lang="en-US" dirty="0" err="1"/>
              <a:t>Hymes</a:t>
            </a:r>
            <a:r>
              <a:rPr lang="en-US" dirty="0"/>
              <a:t> (1967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Three visions of Meaningful </a:t>
            </a:r>
            <a:r>
              <a:rPr lang="en-US" dirty="0"/>
              <a:t>learning </a:t>
            </a:r>
            <a:r>
              <a:rPr lang="en-US" dirty="0" smtClean="0"/>
              <a:t>theory.</a:t>
            </a:r>
          </a:p>
          <a:p>
            <a:pPr marL="109728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Ausebel</a:t>
            </a:r>
            <a:r>
              <a:rPr lang="en-US" dirty="0" smtClean="0"/>
              <a:t>,  Novak , </a:t>
            </a:r>
            <a:r>
              <a:rPr lang="en-US" dirty="0" err="1" smtClean="0"/>
              <a:t>Gowin</a:t>
            </a:r>
            <a:r>
              <a:rPr lang="en-US" dirty="0" smtClean="0"/>
              <a:t>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 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r>
              <a:rPr lang="en-US" dirty="0">
                <a:effectLst/>
              </a:rPr>
              <a:t>THEORETICAL FRAMEWORK </a:t>
            </a: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163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US" dirty="0" err="1"/>
              <a:t>Krashen</a:t>
            </a:r>
            <a:r>
              <a:rPr lang="en-US" dirty="0"/>
              <a:t> (1981) </a:t>
            </a:r>
            <a:endParaRPr lang="es-ES" dirty="0"/>
          </a:p>
          <a:p>
            <a:pPr marL="109728" indent="0"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Integrative </a:t>
            </a:r>
          </a:p>
          <a:p>
            <a:pPr marL="109728" indent="0"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Instrumental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MOTIVATION 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2915816" y="2515755"/>
            <a:ext cx="1080120" cy="333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oblada hacia arriba"/>
          <p:cNvSpPr/>
          <p:nvPr/>
        </p:nvSpPr>
        <p:spPr>
          <a:xfrm rot="5400000">
            <a:off x="1936078" y="4497691"/>
            <a:ext cx="1201277" cy="648072"/>
          </a:xfrm>
          <a:prstGeom prst="bentUpArrow">
            <a:avLst>
              <a:gd name="adj1" fmla="val 25000"/>
              <a:gd name="adj2" fmla="val 50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891377" y="4960701"/>
            <a:ext cx="36004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Desire to achieve a level of proficiency</a:t>
            </a:r>
            <a:r>
              <a:rPr lang="es-ES" dirty="0" smtClean="0"/>
              <a:t>.</a:t>
            </a:r>
            <a:endParaRPr lang="es-ES" sz="2400" b="1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4130500" y="2495151"/>
            <a:ext cx="2169692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Desire to be recognized.</a:t>
            </a:r>
          </a:p>
        </p:txBody>
      </p:sp>
    </p:spTree>
    <p:extLst>
      <p:ext uri="{BB962C8B-B14F-4D97-AF65-F5344CB8AC3E}">
        <p14:creationId xmlns:p14="http://schemas.microsoft.com/office/powerpoint/2010/main" val="181364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531848"/>
          </a:xfrm>
        </p:spPr>
        <p:txBody>
          <a:bodyPr/>
          <a:lstStyle/>
          <a:p>
            <a:pPr marL="109728" indent="0">
              <a:buNone/>
            </a:pPr>
            <a:r>
              <a:rPr lang="en-US" dirty="0" err="1"/>
              <a:t>Lightbrown</a:t>
            </a:r>
            <a:r>
              <a:rPr lang="en-US" dirty="0"/>
              <a:t> (1999) </a:t>
            </a:r>
            <a:endParaRPr lang="en-US" dirty="0" smtClean="0"/>
          </a:p>
          <a:p>
            <a:pPr marL="109728" indent="0">
              <a:buNone/>
            </a:pPr>
            <a:endParaRPr lang="es-ES" dirty="0"/>
          </a:p>
          <a:p>
            <a:r>
              <a:rPr lang="en-US" b="1" dirty="0"/>
              <a:t>Display </a:t>
            </a:r>
            <a:r>
              <a:rPr lang="en-US" b="1" dirty="0" smtClean="0"/>
              <a:t>questions.  Why did I just say? </a:t>
            </a:r>
          </a:p>
          <a:p>
            <a:endParaRPr lang="es-ES" dirty="0" smtClean="0"/>
          </a:p>
          <a:p>
            <a:pPr marL="109728" indent="0">
              <a:buNone/>
            </a:pPr>
            <a:endParaRPr lang="es-ES" dirty="0"/>
          </a:p>
          <a:p>
            <a:r>
              <a:rPr lang="en-US" b="1" dirty="0" smtClean="0"/>
              <a:t>Genuine questions.  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What do you think about it?</a:t>
            </a:r>
            <a:endParaRPr lang="en-US" b="1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 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r>
              <a:rPr lang="en-US" dirty="0">
                <a:effectLst/>
              </a:rPr>
              <a:t>TYPE OF QUESTIONS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668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6326163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Action- research in </a:t>
            </a:r>
            <a:r>
              <a:rPr lang="en-US" dirty="0"/>
              <a:t>the educational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This research followed the four –stage process developed by </a:t>
            </a:r>
            <a:r>
              <a:rPr lang="en-US" dirty="0" err="1"/>
              <a:t>Kemmis</a:t>
            </a:r>
            <a:r>
              <a:rPr lang="en-US" dirty="0"/>
              <a:t> and </a:t>
            </a:r>
            <a:r>
              <a:rPr lang="en-US" dirty="0" err="1"/>
              <a:t>McTaggart</a:t>
            </a:r>
            <a:r>
              <a:rPr lang="en-US" dirty="0"/>
              <a:t> (1988): 1. DIAGNOSTIC  2. PLANNING.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 3</a:t>
            </a:r>
            <a:r>
              <a:rPr lang="en-US" dirty="0"/>
              <a:t>. INTERVENTION  </a:t>
            </a:r>
            <a:r>
              <a:rPr lang="en-US" dirty="0" smtClean="0"/>
              <a:t>4</a:t>
            </a:r>
            <a:r>
              <a:rPr lang="en-US" dirty="0"/>
              <a:t>. EVALUATION.</a:t>
            </a:r>
            <a:endParaRPr lang="es-ES" dirty="0"/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METHODOLOGY AND PROCEDURE </a:t>
            </a:r>
            <a:r>
              <a:rPr lang="es-ES" i="1" dirty="0">
                <a:effectLst/>
              </a:rPr>
              <a:t/>
            </a:r>
            <a:br>
              <a:rPr lang="es-ES" i="1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81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73224" y="1340768"/>
            <a:ext cx="8229600" cy="4525963"/>
          </a:xfrm>
        </p:spPr>
        <p:txBody>
          <a:bodyPr/>
          <a:lstStyle/>
          <a:p>
            <a:r>
              <a:rPr lang="es-ES" dirty="0" smtClean="0"/>
              <a:t>DIAGNOSTIC </a:t>
            </a:r>
            <a:r>
              <a:rPr lang="en-US" dirty="0"/>
              <a:t>(August 2012- December 2013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dirty="0" smtClean="0"/>
          </a:p>
          <a:p>
            <a:pPr lvl="0"/>
            <a:r>
              <a:rPr lang="en-US" dirty="0"/>
              <a:t>PLANNING (December 2012 – March 2013) </a:t>
            </a:r>
            <a:endParaRPr lang="en-US" dirty="0" smtClean="0"/>
          </a:p>
          <a:p>
            <a:pPr lvl="0"/>
            <a:endParaRPr lang="en-US" dirty="0"/>
          </a:p>
          <a:p>
            <a:pPr marL="109728" lvl="0" indent="0">
              <a:buNone/>
            </a:pPr>
            <a:endParaRPr lang="es-ES" dirty="0"/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4087358" y="2780928"/>
            <a:ext cx="936104" cy="1314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910439" y="4581128"/>
            <a:ext cx="57606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dirty="0" smtClean="0"/>
              <a:t>Involved students in activities that promoted genuine communication in l2. </a:t>
            </a:r>
          </a:p>
          <a:p>
            <a:pPr marL="109728" indent="0">
              <a:buNone/>
            </a:pPr>
            <a:r>
              <a:rPr lang="en-US" dirty="0"/>
              <a:t>B</a:t>
            </a:r>
            <a:r>
              <a:rPr lang="en-US" dirty="0" smtClean="0"/>
              <a:t>ased on communicative teaching and task based learning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562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2281101</TotalTime>
  <Words>814</Words>
  <Application>Microsoft Office PowerPoint</Application>
  <PresentationFormat>Presentación en pantalla (4:3)</PresentationFormat>
  <Paragraphs>179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Concurrencia</vt:lpstr>
      <vt:lpstr>DESIGN, IMPLEMENTATION AND EVALUATION OF A CLASS PROPOSAL AIMED AT FOSTERING ORAL COMMUNICATION AMONG TENTH GRADE STUDENTS FROM COLEGIO BERCHMANS IN CALI, COLOMBIA. </vt:lpstr>
      <vt:lpstr>INDEX</vt:lpstr>
      <vt:lpstr>INTRODUCTION</vt:lpstr>
      <vt:lpstr>CONTEXTUALIZATION  </vt:lpstr>
      <vt:lpstr>  THEORETICAL FRAMEWORK </vt:lpstr>
      <vt:lpstr>MOTIVATION  </vt:lpstr>
      <vt:lpstr>  TYPE OF QUESTIONS </vt:lpstr>
      <vt:lpstr>METHODOLOGY AND PROCEDURE  </vt:lpstr>
      <vt:lpstr>Presentación de PowerPoint</vt:lpstr>
      <vt:lpstr>Presentación de PowerPoint</vt:lpstr>
      <vt:lpstr>CLASS PLANNING FOR THE INTERVENTION STAGE.   </vt:lpstr>
      <vt:lpstr>Presentación de PowerPoint</vt:lpstr>
      <vt:lpstr>Presentación de PowerPoint</vt:lpstr>
      <vt:lpstr>ANALYSIS OF RESULTS</vt:lpstr>
      <vt:lpstr>CONCLUSIONS</vt:lpstr>
      <vt:lpstr>Presentación de PowerPoint</vt:lpstr>
      <vt:lpstr>BIBLIOGRAPHY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</dc:creator>
  <cp:lastModifiedBy>UserHome</cp:lastModifiedBy>
  <cp:revision>31</cp:revision>
  <dcterms:created xsi:type="dcterms:W3CDTF">2009-07-01T05:03:06Z</dcterms:created>
  <dcterms:modified xsi:type="dcterms:W3CDTF">2013-12-06T00:31:39Z</dcterms:modified>
</cp:coreProperties>
</file>