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71" r:id="rId15"/>
    <p:sldId id="269" r:id="rId16"/>
    <p:sldId id="270" r:id="rId17"/>
    <p:sldId id="272" r:id="rId18"/>
    <p:sldId id="273" r:id="rId19"/>
    <p:sldId id="274" r:id="rId20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81" d="100"/>
          <a:sy n="81" d="100"/>
        </p:scale>
        <p:origin x="-834" y="2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Triángulo rectángulo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Título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7" name="16 Subtítulo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grpSp>
        <p:nvGrpSpPr>
          <p:cNvPr id="2" name="1 Grupo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6 Forma libre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7 Forma libre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10 Forma libre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11 Conector recto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2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3A6BB16-DB4C-410D-8C5E-DD171475DAEE}" type="datetimeFigureOut">
              <a:rPr lang="es-ES" smtClean="0"/>
              <a:t>05/12/2013</a:t>
            </a:fld>
            <a:endParaRPr lang="es-ES"/>
          </a:p>
        </p:txBody>
      </p:sp>
      <p:sp>
        <p:nvSpPr>
          <p:cNvPr id="19" name="1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s-ES"/>
          </a:p>
        </p:txBody>
      </p:sp>
      <p:sp>
        <p:nvSpPr>
          <p:cNvPr id="27" name="2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934E43C9-964E-4F22-808C-BB4A963A4276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3A6BB16-DB4C-410D-8C5E-DD171475DAEE}" type="datetimeFigureOut">
              <a:rPr lang="es-ES" smtClean="0"/>
              <a:t>05/12/2013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34E43C9-964E-4F22-808C-BB4A963A4276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3A6BB16-DB4C-410D-8C5E-DD171475DAEE}" type="datetimeFigureOut">
              <a:rPr lang="es-ES" smtClean="0"/>
              <a:t>05/12/2013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34E43C9-964E-4F22-808C-BB4A963A4276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3A6BB16-DB4C-410D-8C5E-DD171475DAEE}" type="datetimeFigureOut">
              <a:rPr lang="es-ES" smtClean="0"/>
              <a:t>05/12/2013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34E43C9-964E-4F22-808C-BB4A963A4276}" type="slidenum">
              <a:rPr lang="es-ES" smtClean="0"/>
              <a:t>‹Nº›</a:t>
            </a:fld>
            <a:endParaRPr lang="es-ES"/>
          </a:p>
        </p:txBody>
      </p:sp>
      <p:sp>
        <p:nvSpPr>
          <p:cNvPr id="7" name="6 Título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3A6BB16-DB4C-410D-8C5E-DD171475DAEE}" type="datetimeFigureOut">
              <a:rPr lang="es-ES" smtClean="0"/>
              <a:t>05/12/2013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34E43C9-964E-4F22-808C-BB4A963A4276}" type="slidenum">
              <a:rPr lang="es-ES" smtClean="0"/>
              <a:t>‹Nº›</a:t>
            </a:fld>
            <a:endParaRPr lang="es-ES"/>
          </a:p>
        </p:txBody>
      </p:sp>
      <p:sp>
        <p:nvSpPr>
          <p:cNvPr id="7" name="6 Cheurón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7 Cheurón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3A6BB16-DB4C-410D-8C5E-DD171475DAEE}" type="datetimeFigureOut">
              <a:rPr lang="es-ES" smtClean="0"/>
              <a:t>05/12/2013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34E43C9-964E-4F22-808C-BB4A963A4276}" type="slidenum">
              <a:rPr lang="es-ES" smtClean="0"/>
              <a:t>‹Nº›</a:t>
            </a:fld>
            <a:endParaRPr lang="es-ES"/>
          </a:p>
        </p:txBody>
      </p:sp>
      <p:sp>
        <p:nvSpPr>
          <p:cNvPr id="8" name="7 Título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3A6BB16-DB4C-410D-8C5E-DD171475DAEE}" type="datetimeFigureOut">
              <a:rPr lang="es-ES" smtClean="0"/>
              <a:t>05/12/2013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34E43C9-964E-4F22-808C-BB4A963A4276}" type="slidenum">
              <a:rPr lang="es-ES" smtClean="0"/>
              <a:t>‹Nº›</a:t>
            </a:fld>
            <a:endParaRPr lang="es-E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3A6BB16-DB4C-410D-8C5E-DD171475DAEE}" type="datetimeFigureOut">
              <a:rPr lang="es-ES" smtClean="0"/>
              <a:t>05/12/2013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34E43C9-964E-4F22-808C-BB4A963A4276}" type="slidenum">
              <a:rPr lang="es-ES" smtClean="0"/>
              <a:t>‹Nº›</a:t>
            </a:fld>
            <a:endParaRPr lang="es-ES"/>
          </a:p>
        </p:txBody>
      </p:sp>
      <p:sp>
        <p:nvSpPr>
          <p:cNvPr id="6" name="5 Título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3A6BB16-DB4C-410D-8C5E-DD171475DAEE}" type="datetimeFigureOut">
              <a:rPr lang="es-ES" smtClean="0"/>
              <a:t>05/12/2013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34E43C9-964E-4F22-808C-BB4A963A4276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B3A6BB16-DB4C-410D-8C5E-DD171475DAEE}" type="datetimeFigureOut">
              <a:rPr lang="es-ES" smtClean="0"/>
              <a:t>05/12/2013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34E43C9-964E-4F22-808C-BB4A963A4276}" type="slidenum">
              <a:rPr lang="es-ES" smtClean="0"/>
              <a:t>‹Nº›</a:t>
            </a:fld>
            <a:endParaRPr lang="es-E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3A6BB16-DB4C-410D-8C5E-DD171475DAEE}" type="datetimeFigureOut">
              <a:rPr lang="es-ES" smtClean="0"/>
              <a:t>05/12/2013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934E43C9-964E-4F22-808C-BB4A963A4276}" type="slidenum">
              <a:rPr lang="es-ES" smtClean="0"/>
              <a:t>‹Nº›</a:t>
            </a:fld>
            <a:endParaRPr lang="es-E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8" name="7 Forma libre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8 Forma libre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9 Triángulo rectángulo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10 Conector recto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11 Cheurón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12 Cheurón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12 Forma libre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11 Forma libre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13 Triángulo rectángulo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14 Conector recto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8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0" name="29 Marcador de texto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B3A6BB16-DB4C-410D-8C5E-DD171475DAEE}" type="datetimeFigureOut">
              <a:rPr lang="es-ES" smtClean="0"/>
              <a:t>05/12/2013</a:t>
            </a:fld>
            <a:endParaRPr lang="es-ES"/>
          </a:p>
        </p:txBody>
      </p:sp>
      <p:sp>
        <p:nvSpPr>
          <p:cNvPr id="22" name="21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s-ES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934E43C9-964E-4F22-808C-BB4A963A4276}" type="slidenum">
              <a:rPr lang="es-ES" smtClean="0"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ANALYSIS%20OF%20RESULTS%20-%20GRAPHS.docx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hyperlink" Target="http://www.journaldatabase.org/journal/issn1657-0790" TargetMode="Externa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755576" y="620688"/>
            <a:ext cx="7517642" cy="3861048"/>
          </a:xfrm>
        </p:spPr>
        <p:txBody>
          <a:bodyPr>
            <a:normAutofit/>
          </a:bodyPr>
          <a:lstStyle/>
          <a:p>
            <a:pPr algn="l"/>
            <a:r>
              <a:rPr lang="en-US" sz="3100" dirty="0" smtClean="0">
                <a:solidFill>
                  <a:schemeClr val="tx1"/>
                </a:solidFill>
              </a:rPr>
              <a:t>DESIGN, IMPLEMENTATION AND EVALUATION OF A CLASS PROPOSAL AIMED AT FOSTERING ORAL COMMUNICATION AMONG TENTH GRADE STUDENTS FROM COLEGIO BERCHMANS IN CALI, COLOMBIA.</a:t>
            </a:r>
            <a:r>
              <a:rPr lang="es-ES" dirty="0"/>
              <a:t/>
            </a:r>
            <a:br>
              <a:rPr lang="es-ES" dirty="0"/>
            </a:br>
            <a:endParaRPr lang="es-E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251520" y="5517232"/>
            <a:ext cx="4680520" cy="1152128"/>
          </a:xfrm>
        </p:spPr>
        <p:txBody>
          <a:bodyPr>
            <a:normAutofit fontScale="92500" lnSpcReduction="10000"/>
          </a:bodyPr>
          <a:lstStyle/>
          <a:p>
            <a:pPr algn="ctr"/>
            <a:r>
              <a:rPr lang="es-ES" sz="2400" b="1" dirty="0" smtClean="0">
                <a:solidFill>
                  <a:schemeClr val="tx1"/>
                </a:solidFill>
              </a:rPr>
              <a:t>IVÁN GÓMEZ</a:t>
            </a:r>
          </a:p>
          <a:p>
            <a:pPr algn="ctr"/>
            <a:r>
              <a:rPr lang="es-ES" sz="2400" b="1" dirty="0" smtClean="0">
                <a:solidFill>
                  <a:schemeClr val="tx1"/>
                </a:solidFill>
              </a:rPr>
              <a:t>UNIVERSIDAD DEL VALLE</a:t>
            </a:r>
          </a:p>
          <a:p>
            <a:pPr algn="ctr"/>
            <a:r>
              <a:rPr lang="es-ES" sz="2400" b="1" dirty="0" smtClean="0">
                <a:solidFill>
                  <a:schemeClr val="tx1"/>
                </a:solidFill>
              </a:rPr>
              <a:t>NOVEMBER 2013</a:t>
            </a:r>
            <a:endParaRPr lang="es-ES" sz="24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7117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>
          <a:xfrm>
            <a:off x="611560" y="710163"/>
            <a:ext cx="8229600" cy="4525963"/>
          </a:xfrm>
        </p:spPr>
        <p:txBody>
          <a:bodyPr>
            <a:normAutofit lnSpcReduction="10000"/>
          </a:bodyPr>
          <a:lstStyle/>
          <a:p>
            <a:pPr lvl="0"/>
            <a:r>
              <a:rPr lang="en-US" dirty="0"/>
              <a:t>INTERVENTION (February – April)</a:t>
            </a:r>
            <a:endParaRPr lang="es-ES" dirty="0"/>
          </a:p>
          <a:p>
            <a:endParaRPr lang="es-ES" dirty="0" smtClean="0"/>
          </a:p>
          <a:p>
            <a:endParaRPr lang="es-ES" dirty="0"/>
          </a:p>
          <a:p>
            <a:endParaRPr lang="es-ES" dirty="0" smtClean="0"/>
          </a:p>
          <a:p>
            <a:endParaRPr lang="es-ES" dirty="0"/>
          </a:p>
          <a:p>
            <a:endParaRPr lang="es-ES" dirty="0" smtClean="0"/>
          </a:p>
          <a:p>
            <a:endParaRPr lang="es-ES" dirty="0"/>
          </a:p>
          <a:p>
            <a:r>
              <a:rPr lang="es-ES" dirty="0" smtClean="0"/>
              <a:t>EVALUATION </a:t>
            </a:r>
          </a:p>
          <a:p>
            <a:pPr marL="109728" indent="0">
              <a:buNone/>
            </a:pPr>
            <a:r>
              <a:rPr lang="en-US" dirty="0" smtClean="0"/>
              <a:t>It was conducted </a:t>
            </a:r>
            <a:r>
              <a:rPr lang="en-US" dirty="0"/>
              <a:t>in parallel with the </a:t>
            </a:r>
            <a:r>
              <a:rPr lang="en-US" dirty="0" smtClean="0"/>
              <a:t>intervention.</a:t>
            </a:r>
            <a:endParaRPr lang="es-ES" dirty="0"/>
          </a:p>
        </p:txBody>
      </p:sp>
      <p:sp>
        <p:nvSpPr>
          <p:cNvPr id="4" name="3 Flecha abajo"/>
          <p:cNvSpPr/>
          <p:nvPr/>
        </p:nvSpPr>
        <p:spPr>
          <a:xfrm>
            <a:off x="3104041" y="1204658"/>
            <a:ext cx="936104" cy="928197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" name="4 CuadroTexto"/>
          <p:cNvSpPr txBox="1"/>
          <p:nvPr/>
        </p:nvSpPr>
        <p:spPr>
          <a:xfrm>
            <a:off x="899592" y="2276872"/>
            <a:ext cx="5760640" cy="120032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dirty="0"/>
              <a:t>There were seven </a:t>
            </a:r>
            <a:r>
              <a:rPr lang="en-US" dirty="0" smtClean="0"/>
              <a:t>interventions.</a:t>
            </a:r>
          </a:p>
          <a:p>
            <a:r>
              <a:rPr lang="en-US" dirty="0" smtClean="0"/>
              <a:t>Continuing </a:t>
            </a:r>
            <a:r>
              <a:rPr lang="en-US" dirty="0"/>
              <a:t>self-observation of classes (recorded). </a:t>
            </a:r>
            <a:r>
              <a:rPr lang="en-US" dirty="0" smtClean="0"/>
              <a:t>Evaluation </a:t>
            </a:r>
            <a:r>
              <a:rPr lang="en-US" dirty="0"/>
              <a:t>and self-evaluation at the end of the classes. 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5396261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109728" indent="0">
              <a:buNone/>
            </a:pPr>
            <a:endParaRPr lang="en-US" b="1" dirty="0" smtClean="0"/>
          </a:p>
          <a:p>
            <a:pPr marL="109728" indent="0">
              <a:buNone/>
            </a:pPr>
            <a:r>
              <a:rPr lang="en-US" b="1" dirty="0" smtClean="0"/>
              <a:t>   CLASS </a:t>
            </a:r>
            <a:r>
              <a:rPr lang="en-US" b="1" dirty="0"/>
              <a:t>SAMPLE 1 </a:t>
            </a:r>
            <a:endParaRPr lang="es-ES" dirty="0"/>
          </a:p>
          <a:p>
            <a:pPr marL="109728" indent="0">
              <a:buNone/>
            </a:pPr>
            <a:endParaRPr lang="en-US" sz="2300" b="1" dirty="0" smtClean="0"/>
          </a:p>
          <a:p>
            <a:pPr marL="109728" indent="0">
              <a:buNone/>
            </a:pPr>
            <a:r>
              <a:rPr lang="en-US" sz="2300" b="1" dirty="0" smtClean="0"/>
              <a:t>   GENERAL </a:t>
            </a:r>
            <a:r>
              <a:rPr lang="en-US" sz="2300" b="1" dirty="0"/>
              <a:t>OBJECTIVES </a:t>
            </a:r>
            <a:endParaRPr lang="es-ES" sz="2300" dirty="0"/>
          </a:p>
          <a:p>
            <a:r>
              <a:rPr lang="en-US" sz="2300" dirty="0"/>
              <a:t>To use communicative skills meaningfully before, during and after reading the text The Odyssey. </a:t>
            </a:r>
            <a:endParaRPr lang="es-ES" sz="2300" dirty="0"/>
          </a:p>
          <a:p>
            <a:r>
              <a:rPr lang="en-US" sz="2300" dirty="0"/>
              <a:t>To analyze and debate about the plot of the book. </a:t>
            </a:r>
            <a:endParaRPr lang="es-ES" sz="2300" dirty="0"/>
          </a:p>
          <a:p>
            <a:endParaRPr lang="es-ES" sz="2300" dirty="0" smtClean="0"/>
          </a:p>
          <a:p>
            <a:pPr marL="109728" indent="0">
              <a:buNone/>
            </a:pPr>
            <a:r>
              <a:rPr lang="en-US" sz="2300" b="1" dirty="0" smtClean="0"/>
              <a:t>    SPECIFIC </a:t>
            </a:r>
            <a:r>
              <a:rPr lang="en-US" sz="2300" b="1" dirty="0"/>
              <a:t>OBJECTIVES</a:t>
            </a:r>
            <a:endParaRPr lang="es-ES" sz="2300" dirty="0"/>
          </a:p>
          <a:p>
            <a:r>
              <a:rPr lang="en-US" sz="2300" dirty="0"/>
              <a:t>To make a performance or representation regarding certain chapters of The Odyssey. </a:t>
            </a:r>
            <a:endParaRPr lang="es-ES" sz="2300" dirty="0"/>
          </a:p>
          <a:p>
            <a:r>
              <a:rPr lang="en-US" sz="2300" dirty="0"/>
              <a:t>To practice new vocabulary and common expressions mentioned in the chapters. </a:t>
            </a:r>
            <a:endParaRPr lang="es-ES" sz="2300" dirty="0"/>
          </a:p>
          <a:p>
            <a:r>
              <a:rPr lang="en-US" sz="2300" dirty="0"/>
              <a:t>To discuss certain topics mentioned in the chapters such as the role of men and women in the Greek society. </a:t>
            </a:r>
            <a:endParaRPr lang="es-ES" sz="2300" dirty="0"/>
          </a:p>
          <a:p>
            <a:endParaRPr lang="es-ES" dirty="0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467544" y="692696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sz="4000" dirty="0">
                <a:effectLst/>
              </a:rPr>
              <a:t>CLASS PLANNING FOR THE INTERVENTION STAGE.  </a:t>
            </a:r>
            <a:r>
              <a:rPr lang="es-ES" i="1" dirty="0" smtClean="0">
                <a:effectLst/>
              </a:rPr>
              <a:t/>
            </a:r>
            <a:br>
              <a:rPr lang="es-ES" i="1" dirty="0" smtClean="0">
                <a:effectLst/>
              </a:rPr>
            </a:b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6923234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00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5674635"/>
          </a:xfrm>
        </p:spPr>
        <p:txBody>
          <a:bodyPr>
            <a:normAutofit/>
          </a:bodyPr>
          <a:lstStyle/>
          <a:p>
            <a:pPr marL="109728" indent="0">
              <a:buNone/>
            </a:pPr>
            <a:r>
              <a:rPr lang="en-US" b="1" dirty="0"/>
              <a:t>CLASS SAMPLE 2</a:t>
            </a:r>
            <a:endParaRPr lang="en-US" b="1" dirty="0" smtClean="0"/>
          </a:p>
          <a:p>
            <a:pPr marL="109728" indent="0">
              <a:buNone/>
            </a:pPr>
            <a:endParaRPr lang="en-US" b="1" dirty="0" smtClean="0"/>
          </a:p>
          <a:p>
            <a:pPr marL="109728" indent="0">
              <a:buNone/>
            </a:pPr>
            <a:r>
              <a:rPr lang="en-US" sz="2000" b="1" dirty="0" smtClean="0"/>
              <a:t>GENERAL </a:t>
            </a:r>
            <a:r>
              <a:rPr lang="en-US" sz="2000" b="1" dirty="0"/>
              <a:t>OBJECTIVES</a:t>
            </a:r>
            <a:endParaRPr lang="es-ES" sz="2000" dirty="0"/>
          </a:p>
          <a:p>
            <a:r>
              <a:rPr lang="en-US" sz="2000" dirty="0"/>
              <a:t>To be evaluated on the topics we have studied in the second term. </a:t>
            </a:r>
            <a:endParaRPr lang="es-ES" sz="2000" dirty="0"/>
          </a:p>
          <a:p>
            <a:r>
              <a:rPr lang="en-US" sz="2000" dirty="0"/>
              <a:t>To improve your listening skills </a:t>
            </a:r>
            <a:endParaRPr lang="es-ES" sz="2000" dirty="0"/>
          </a:p>
          <a:p>
            <a:pPr marL="109728" indent="0">
              <a:buNone/>
            </a:pPr>
            <a:endParaRPr lang="en-US" sz="2000" b="1" dirty="0"/>
          </a:p>
          <a:p>
            <a:pPr marL="109728" indent="0">
              <a:buNone/>
            </a:pPr>
            <a:r>
              <a:rPr lang="en-US" sz="2000" b="1" dirty="0" smtClean="0"/>
              <a:t>SPECIFIC </a:t>
            </a:r>
            <a:r>
              <a:rPr lang="en-US" sz="2000" b="1" dirty="0"/>
              <a:t>OBJECTIVES</a:t>
            </a:r>
            <a:endParaRPr lang="es-ES" sz="2000" dirty="0"/>
          </a:p>
          <a:p>
            <a:r>
              <a:rPr lang="en-US" sz="2000" dirty="0"/>
              <a:t>To learn informal vocabulary in the context of a stand up comedy. </a:t>
            </a:r>
            <a:endParaRPr lang="es-ES" sz="2000" dirty="0"/>
          </a:p>
          <a:p>
            <a:r>
              <a:rPr lang="en-US" sz="2000" dirty="0"/>
              <a:t>To comprehend the show of the stand-up comedian, Dane Cook. </a:t>
            </a:r>
            <a:endParaRPr lang="es-ES" sz="2000" dirty="0"/>
          </a:p>
          <a:p>
            <a:r>
              <a:rPr lang="en-US" sz="2000" dirty="0"/>
              <a:t>To define all the unknown words underlined</a:t>
            </a:r>
            <a:endParaRPr lang="es-ES" sz="2000" dirty="0"/>
          </a:p>
          <a:p>
            <a:r>
              <a:rPr lang="en-US" sz="2000" dirty="0"/>
              <a:t>To talk about embarrassing situations that you have passed through.  </a:t>
            </a:r>
            <a:endParaRPr lang="es-ES" sz="2000" dirty="0"/>
          </a:p>
        </p:txBody>
      </p:sp>
    </p:spTree>
    <p:extLst>
      <p:ext uri="{BB962C8B-B14F-4D97-AF65-F5344CB8AC3E}">
        <p14:creationId xmlns:p14="http://schemas.microsoft.com/office/powerpoint/2010/main" val="37561185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5674635"/>
          </a:xfrm>
        </p:spPr>
        <p:txBody>
          <a:bodyPr>
            <a:normAutofit fontScale="77500" lnSpcReduction="20000"/>
          </a:bodyPr>
          <a:lstStyle/>
          <a:p>
            <a:pPr marL="109728" indent="0">
              <a:buNone/>
            </a:pPr>
            <a:r>
              <a:rPr lang="en-US" dirty="0"/>
              <a:t> </a:t>
            </a:r>
            <a:endParaRPr lang="es-ES" dirty="0"/>
          </a:p>
          <a:p>
            <a:r>
              <a:rPr lang="en-US" sz="3800" b="1" dirty="0"/>
              <a:t>CLASS SAMPLE 3</a:t>
            </a:r>
            <a:endParaRPr lang="es-ES" sz="3800" dirty="0"/>
          </a:p>
          <a:p>
            <a:pPr marL="109728" indent="0">
              <a:buNone/>
            </a:pPr>
            <a:endParaRPr lang="en-US" sz="2900" b="1" dirty="0" smtClean="0"/>
          </a:p>
          <a:p>
            <a:pPr marL="109728" indent="0">
              <a:buNone/>
            </a:pPr>
            <a:r>
              <a:rPr lang="en-US" sz="2900" b="1" dirty="0" smtClean="0"/>
              <a:t>GENERAL </a:t>
            </a:r>
            <a:r>
              <a:rPr lang="en-US" sz="2900" b="1" dirty="0"/>
              <a:t>OBJECTIVES </a:t>
            </a:r>
            <a:endParaRPr lang="es-ES" sz="2900" dirty="0"/>
          </a:p>
          <a:p>
            <a:r>
              <a:rPr lang="en-US" sz="2900" dirty="0"/>
              <a:t>To improve listening skills through dictation. </a:t>
            </a:r>
            <a:endParaRPr lang="es-ES" sz="2900" dirty="0"/>
          </a:p>
          <a:p>
            <a:r>
              <a:rPr lang="en-US" sz="2900" dirty="0"/>
              <a:t>To get s</a:t>
            </a:r>
            <a:r>
              <a:rPr lang="en-US" sz="2900" dirty="0" smtClean="0"/>
              <a:t>tudents </a:t>
            </a:r>
            <a:r>
              <a:rPr lang="en-US" sz="2900" dirty="0"/>
              <a:t>familiarized with a listening exercise sample. </a:t>
            </a:r>
            <a:endParaRPr lang="es-ES" sz="2900" dirty="0"/>
          </a:p>
          <a:p>
            <a:r>
              <a:rPr lang="en-US" sz="2900" dirty="0"/>
              <a:t>To improve speaking skills. </a:t>
            </a:r>
            <a:endParaRPr lang="es-ES" sz="2900" dirty="0"/>
          </a:p>
          <a:p>
            <a:r>
              <a:rPr lang="en-US" sz="2900" dirty="0"/>
              <a:t>To be evaluated on the topics and vocabulary shown in the video “Home”</a:t>
            </a:r>
            <a:endParaRPr lang="es-ES" sz="2900" dirty="0"/>
          </a:p>
          <a:p>
            <a:pPr marL="109728" indent="0">
              <a:buNone/>
            </a:pPr>
            <a:endParaRPr lang="en-US" sz="2900" b="1" dirty="0" smtClean="0"/>
          </a:p>
          <a:p>
            <a:pPr marL="109728" indent="0">
              <a:buNone/>
            </a:pPr>
            <a:endParaRPr lang="en-US" sz="2900" b="1" dirty="0"/>
          </a:p>
          <a:p>
            <a:pPr marL="109728" indent="0">
              <a:buNone/>
            </a:pPr>
            <a:r>
              <a:rPr lang="en-US" sz="2900" b="1" dirty="0" smtClean="0"/>
              <a:t>SPECIFIC </a:t>
            </a:r>
            <a:r>
              <a:rPr lang="en-US" sz="2900" b="1" dirty="0"/>
              <a:t>OBJECTIVES</a:t>
            </a:r>
            <a:endParaRPr lang="es-ES" sz="2900" dirty="0"/>
          </a:p>
          <a:p>
            <a:r>
              <a:rPr lang="en-US" sz="2900" dirty="0"/>
              <a:t>To be aware of some key words mentioned in the documentary “Home” </a:t>
            </a:r>
            <a:r>
              <a:rPr lang="en-US" sz="2900" dirty="0" smtClean="0"/>
              <a:t>and </a:t>
            </a:r>
            <a:r>
              <a:rPr lang="en-US" sz="2900" dirty="0"/>
              <a:t>learn their meanings. </a:t>
            </a:r>
            <a:endParaRPr lang="es-ES" sz="2900" dirty="0"/>
          </a:p>
          <a:p>
            <a:r>
              <a:rPr lang="en-US" sz="2900" dirty="0"/>
              <a:t>To practice your speaking skills through a slide-show with random </a:t>
            </a:r>
            <a:r>
              <a:rPr lang="en-US" sz="2900" dirty="0" smtClean="0"/>
              <a:t>words (the documentary “home”) that </a:t>
            </a:r>
            <a:r>
              <a:rPr lang="en-US" sz="2900" dirty="0"/>
              <a:t>you must connect in a story. </a:t>
            </a:r>
            <a:endParaRPr lang="es-ES" sz="2900" dirty="0"/>
          </a:p>
        </p:txBody>
      </p:sp>
    </p:spTree>
    <p:extLst>
      <p:ext uri="{BB962C8B-B14F-4D97-AF65-F5344CB8AC3E}">
        <p14:creationId xmlns:p14="http://schemas.microsoft.com/office/powerpoint/2010/main" val="37898072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>
          <a:xfrm>
            <a:off x="395536" y="1124744"/>
            <a:ext cx="8208912" cy="5040559"/>
          </a:xfrm>
        </p:spPr>
        <p:txBody>
          <a:bodyPr>
            <a:normAutofit/>
          </a:bodyPr>
          <a:lstStyle/>
          <a:p>
            <a:endParaRPr lang="es-ES" dirty="0" smtClean="0"/>
          </a:p>
          <a:p>
            <a:r>
              <a:rPr lang="es-ES" dirty="0" smtClean="0"/>
              <a:t>English </a:t>
            </a:r>
            <a:r>
              <a:rPr lang="es-ES" dirty="0" err="1" smtClean="0"/>
              <a:t>acceptance</a:t>
            </a:r>
            <a:r>
              <a:rPr lang="es-ES" dirty="0" smtClean="0"/>
              <a:t> </a:t>
            </a:r>
            <a:r>
              <a:rPr lang="es-ES" dirty="0" err="1" smtClean="0"/>
              <a:t>rate</a:t>
            </a:r>
            <a:endParaRPr lang="es-ES" dirty="0" smtClean="0"/>
          </a:p>
          <a:p>
            <a:r>
              <a:rPr lang="es-ES" dirty="0" err="1" smtClean="0"/>
              <a:t>Reason</a:t>
            </a:r>
            <a:r>
              <a:rPr lang="es-ES" dirty="0" smtClean="0"/>
              <a:t> </a:t>
            </a:r>
            <a:r>
              <a:rPr lang="es-ES" dirty="0" err="1" smtClean="0"/>
              <a:t>why</a:t>
            </a:r>
            <a:r>
              <a:rPr lang="es-ES" dirty="0" smtClean="0"/>
              <a:t> </a:t>
            </a:r>
            <a:r>
              <a:rPr lang="es-ES" dirty="0" err="1" smtClean="0"/>
              <a:t>students</a:t>
            </a:r>
            <a:r>
              <a:rPr lang="es-ES" dirty="0" smtClean="0"/>
              <a:t> </a:t>
            </a:r>
            <a:r>
              <a:rPr lang="es-ES" dirty="0" err="1" smtClean="0"/>
              <a:t>like</a:t>
            </a:r>
            <a:r>
              <a:rPr lang="es-ES" dirty="0" smtClean="0"/>
              <a:t> English.</a:t>
            </a:r>
          </a:p>
          <a:p>
            <a:r>
              <a:rPr lang="es-ES" dirty="0" err="1" smtClean="0"/>
              <a:t>Student’s</a:t>
            </a:r>
            <a:r>
              <a:rPr lang="es-ES" dirty="0" smtClean="0"/>
              <a:t> </a:t>
            </a:r>
            <a:r>
              <a:rPr lang="es-ES" dirty="0" err="1" smtClean="0"/>
              <a:t>Preception</a:t>
            </a:r>
            <a:r>
              <a:rPr lang="es-ES" dirty="0" smtClean="0"/>
              <a:t> </a:t>
            </a:r>
            <a:r>
              <a:rPr lang="es-ES" dirty="0" err="1" smtClean="0"/>
              <a:t>regarding</a:t>
            </a:r>
            <a:r>
              <a:rPr lang="es-ES" dirty="0" smtClean="0"/>
              <a:t> </a:t>
            </a:r>
            <a:r>
              <a:rPr lang="es-ES" dirty="0" err="1" smtClean="0"/>
              <a:t>the</a:t>
            </a:r>
            <a:r>
              <a:rPr lang="es-ES" dirty="0" smtClean="0"/>
              <a:t> </a:t>
            </a:r>
            <a:r>
              <a:rPr lang="es-ES" dirty="0" err="1" smtClean="0"/>
              <a:t>activities</a:t>
            </a:r>
            <a:r>
              <a:rPr lang="es-ES" dirty="0" smtClean="0"/>
              <a:t>.</a:t>
            </a:r>
          </a:p>
          <a:p>
            <a:r>
              <a:rPr lang="es-ES" dirty="0" err="1" smtClean="0"/>
              <a:t>Student’s</a:t>
            </a:r>
            <a:r>
              <a:rPr lang="es-ES" dirty="0" smtClean="0"/>
              <a:t> </a:t>
            </a:r>
            <a:r>
              <a:rPr lang="es-ES" dirty="0" err="1" smtClean="0"/>
              <a:t>perception</a:t>
            </a:r>
            <a:r>
              <a:rPr lang="es-ES" dirty="0" smtClean="0"/>
              <a:t> of </a:t>
            </a:r>
            <a:r>
              <a:rPr lang="es-ES" dirty="0" err="1" smtClean="0"/>
              <a:t>their</a:t>
            </a:r>
            <a:r>
              <a:rPr lang="es-ES" dirty="0" smtClean="0"/>
              <a:t> </a:t>
            </a:r>
            <a:r>
              <a:rPr lang="es-ES" dirty="0" err="1" smtClean="0"/>
              <a:t>language</a:t>
            </a:r>
            <a:r>
              <a:rPr lang="es-ES" dirty="0" smtClean="0"/>
              <a:t> </a:t>
            </a:r>
            <a:r>
              <a:rPr lang="es-ES" dirty="0" err="1" smtClean="0"/>
              <a:t>perfomance</a:t>
            </a:r>
            <a:r>
              <a:rPr lang="es-ES" dirty="0" smtClean="0"/>
              <a:t>.</a:t>
            </a:r>
          </a:p>
          <a:p>
            <a:r>
              <a:rPr lang="es-ES" dirty="0" err="1" smtClean="0"/>
              <a:t>Activities</a:t>
            </a:r>
            <a:r>
              <a:rPr lang="es-ES" dirty="0" smtClean="0"/>
              <a:t> </a:t>
            </a:r>
            <a:r>
              <a:rPr lang="es-ES" dirty="0" err="1" smtClean="0"/>
              <a:t>that</a:t>
            </a:r>
            <a:r>
              <a:rPr lang="es-ES" dirty="0" smtClean="0"/>
              <a:t> </a:t>
            </a:r>
            <a:r>
              <a:rPr lang="es-ES" dirty="0" err="1" smtClean="0"/>
              <a:t>promoted</a:t>
            </a:r>
            <a:r>
              <a:rPr lang="es-ES" dirty="0" smtClean="0"/>
              <a:t> </a:t>
            </a:r>
            <a:r>
              <a:rPr lang="es-ES" dirty="0" err="1" smtClean="0"/>
              <a:t>spontaneous</a:t>
            </a:r>
            <a:r>
              <a:rPr lang="es-ES" dirty="0" smtClean="0"/>
              <a:t> </a:t>
            </a:r>
            <a:r>
              <a:rPr lang="es-ES" dirty="0" err="1" smtClean="0"/>
              <a:t>language</a:t>
            </a:r>
            <a:r>
              <a:rPr lang="es-ES" dirty="0" smtClean="0"/>
              <a:t>. </a:t>
            </a:r>
          </a:p>
          <a:p>
            <a:r>
              <a:rPr lang="es-ES" dirty="0" err="1" smtClean="0"/>
              <a:t>Reason</a:t>
            </a:r>
            <a:r>
              <a:rPr lang="es-ES" dirty="0" smtClean="0"/>
              <a:t> </a:t>
            </a:r>
            <a:r>
              <a:rPr lang="es-ES" dirty="0" err="1" smtClean="0"/>
              <a:t>why</a:t>
            </a:r>
            <a:r>
              <a:rPr lang="es-ES" dirty="0" smtClean="0"/>
              <a:t> </a:t>
            </a:r>
            <a:r>
              <a:rPr lang="es-ES" dirty="0" err="1" smtClean="0"/>
              <a:t>spontaneous</a:t>
            </a:r>
            <a:r>
              <a:rPr lang="es-ES" dirty="0" smtClean="0"/>
              <a:t> </a:t>
            </a:r>
            <a:r>
              <a:rPr lang="es-ES" dirty="0" err="1" smtClean="0"/>
              <a:t>language</a:t>
            </a:r>
            <a:r>
              <a:rPr lang="es-ES" dirty="0" smtClean="0"/>
              <a:t> </a:t>
            </a:r>
            <a:r>
              <a:rPr lang="es-ES" dirty="0" err="1" smtClean="0"/>
              <a:t>was</a:t>
            </a:r>
            <a:r>
              <a:rPr lang="es-ES" dirty="0" smtClean="0"/>
              <a:t> </a:t>
            </a:r>
            <a:r>
              <a:rPr lang="es-ES" dirty="0" err="1" smtClean="0"/>
              <a:t>used</a:t>
            </a:r>
            <a:r>
              <a:rPr lang="es-ES" dirty="0" smtClean="0"/>
              <a:t>. </a:t>
            </a:r>
          </a:p>
          <a:p>
            <a:r>
              <a:rPr lang="es-ES" dirty="0" smtClean="0">
                <a:hlinkClick r:id="rId2" action="ppaction://hlinkfile"/>
              </a:rPr>
              <a:t>ANALYSIS OF RESULTS - GRAPHS.docx</a:t>
            </a:r>
            <a:endParaRPr lang="es-ES" dirty="0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ANALYSIS OF RESULTS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5734747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3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err="1" smtClean="0"/>
              <a:t>Comments</a:t>
            </a:r>
            <a:endParaRPr lang="es-ES" dirty="0" smtClean="0"/>
          </a:p>
          <a:p>
            <a:pPr marL="109728" indent="0">
              <a:buNone/>
            </a:pPr>
            <a:endParaRPr lang="es-ES" dirty="0" smtClean="0"/>
          </a:p>
          <a:p>
            <a:pPr marL="109728" indent="0">
              <a:buNone/>
            </a:pPr>
            <a:r>
              <a:rPr lang="es-ES" dirty="0"/>
              <a:t> </a:t>
            </a:r>
            <a:r>
              <a:rPr lang="es-ES" dirty="0" smtClean="0"/>
              <a:t>  </a:t>
            </a:r>
            <a:r>
              <a:rPr lang="es-ES" dirty="0" err="1" smtClean="0"/>
              <a:t>Diagnostic</a:t>
            </a:r>
            <a:r>
              <a:rPr lang="es-ES" dirty="0" smtClean="0"/>
              <a:t> </a:t>
            </a:r>
            <a:r>
              <a:rPr lang="es-ES" dirty="0" err="1" smtClean="0"/>
              <a:t>stage</a:t>
            </a:r>
            <a:endParaRPr lang="es-ES" dirty="0" smtClean="0"/>
          </a:p>
          <a:p>
            <a:pPr marL="109728" indent="0">
              <a:buNone/>
            </a:pPr>
            <a:endParaRPr lang="es-ES" dirty="0"/>
          </a:p>
          <a:p>
            <a:pPr marL="109728" indent="0">
              <a:buNone/>
            </a:pPr>
            <a:endParaRPr lang="es-ES" dirty="0" smtClean="0"/>
          </a:p>
          <a:p>
            <a:pPr marL="109728" indent="0">
              <a:buNone/>
            </a:pPr>
            <a:endParaRPr lang="es-ES" dirty="0"/>
          </a:p>
          <a:p>
            <a:pPr marL="109728" indent="0">
              <a:buNone/>
            </a:pPr>
            <a:r>
              <a:rPr lang="es-ES" dirty="0" smtClean="0"/>
              <a:t>   </a:t>
            </a:r>
            <a:r>
              <a:rPr lang="es-ES" dirty="0" err="1" smtClean="0"/>
              <a:t>Intervention</a:t>
            </a:r>
            <a:r>
              <a:rPr lang="es-ES" dirty="0" smtClean="0"/>
              <a:t> </a:t>
            </a:r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CONCLUSIONS</a:t>
            </a:r>
            <a:endParaRPr lang="es-ES" dirty="0"/>
          </a:p>
        </p:txBody>
      </p:sp>
      <p:sp>
        <p:nvSpPr>
          <p:cNvPr id="4" name="3 Flecha abajo"/>
          <p:cNvSpPr/>
          <p:nvPr/>
        </p:nvSpPr>
        <p:spPr>
          <a:xfrm rot="16200000">
            <a:off x="3980397" y="2275821"/>
            <a:ext cx="645970" cy="792088"/>
          </a:xfrm>
          <a:prstGeom prst="downArrow">
            <a:avLst>
              <a:gd name="adj1" fmla="val 50000"/>
              <a:gd name="adj2" fmla="val 46502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" name="4 CuadroTexto"/>
          <p:cNvSpPr txBox="1"/>
          <p:nvPr/>
        </p:nvSpPr>
        <p:spPr>
          <a:xfrm>
            <a:off x="5004048" y="2060848"/>
            <a:ext cx="3528392" cy="14773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marL="395478" indent="-285750">
              <a:buFont typeface="Arial" pitchFamily="34" charset="0"/>
              <a:buChar char="•"/>
            </a:pPr>
            <a:r>
              <a:rPr lang="es-ES" dirty="0" err="1"/>
              <a:t>O</a:t>
            </a:r>
            <a:r>
              <a:rPr lang="es-ES" dirty="0" err="1" smtClean="0"/>
              <a:t>ne-way</a:t>
            </a:r>
            <a:r>
              <a:rPr lang="es-ES" dirty="0" smtClean="0"/>
              <a:t> </a:t>
            </a:r>
            <a:r>
              <a:rPr lang="es-ES" dirty="0" err="1" smtClean="0"/>
              <a:t>flow</a:t>
            </a:r>
            <a:endParaRPr lang="es-ES" dirty="0" smtClean="0"/>
          </a:p>
          <a:p>
            <a:pPr marL="395478" indent="-285750">
              <a:buFont typeface="Arial" pitchFamily="34" charset="0"/>
              <a:buChar char="•"/>
            </a:pPr>
            <a:r>
              <a:rPr lang="es-ES" dirty="0"/>
              <a:t>H</a:t>
            </a:r>
            <a:r>
              <a:rPr lang="es-ES" dirty="0" smtClean="0"/>
              <a:t>igh </a:t>
            </a:r>
            <a:r>
              <a:rPr lang="es-ES" dirty="0" err="1" smtClean="0"/>
              <a:t>rate</a:t>
            </a:r>
            <a:r>
              <a:rPr lang="es-ES" dirty="0" smtClean="0"/>
              <a:t> of </a:t>
            </a:r>
            <a:r>
              <a:rPr lang="es-ES" dirty="0" err="1" smtClean="0"/>
              <a:t>display</a:t>
            </a:r>
            <a:r>
              <a:rPr lang="es-ES" dirty="0" smtClean="0"/>
              <a:t>   </a:t>
            </a:r>
            <a:r>
              <a:rPr lang="es-ES" dirty="0" err="1" smtClean="0"/>
              <a:t>questions</a:t>
            </a:r>
            <a:r>
              <a:rPr lang="es-ES" dirty="0" smtClean="0"/>
              <a:t>.</a:t>
            </a:r>
          </a:p>
          <a:p>
            <a:pPr marL="395478" indent="-285750">
              <a:buFont typeface="Arial" pitchFamily="34" charset="0"/>
              <a:buChar char="•"/>
            </a:pPr>
            <a:r>
              <a:rPr lang="es-ES" dirty="0" smtClean="0"/>
              <a:t>No </a:t>
            </a:r>
            <a:r>
              <a:rPr lang="es-ES" dirty="0" err="1" smtClean="0"/>
              <a:t>track</a:t>
            </a:r>
            <a:r>
              <a:rPr lang="es-ES" dirty="0" smtClean="0"/>
              <a:t> of </a:t>
            </a:r>
            <a:r>
              <a:rPr lang="es-ES" dirty="0" err="1" smtClean="0"/>
              <a:t>spontaneous</a:t>
            </a:r>
            <a:r>
              <a:rPr lang="es-ES" dirty="0" smtClean="0"/>
              <a:t> </a:t>
            </a:r>
            <a:r>
              <a:rPr lang="es-ES" dirty="0" err="1" smtClean="0"/>
              <a:t>communication</a:t>
            </a:r>
            <a:r>
              <a:rPr lang="es-ES" dirty="0" smtClean="0"/>
              <a:t>. </a:t>
            </a:r>
          </a:p>
        </p:txBody>
      </p:sp>
      <p:sp>
        <p:nvSpPr>
          <p:cNvPr id="6" name="5 Flecha abajo"/>
          <p:cNvSpPr/>
          <p:nvPr/>
        </p:nvSpPr>
        <p:spPr>
          <a:xfrm rot="16200000">
            <a:off x="3263498" y="4148029"/>
            <a:ext cx="645970" cy="792088"/>
          </a:xfrm>
          <a:prstGeom prst="downArrow">
            <a:avLst>
              <a:gd name="adj1" fmla="val 50000"/>
              <a:gd name="adj2" fmla="val 46502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7" name="6 CuadroTexto"/>
          <p:cNvSpPr txBox="1"/>
          <p:nvPr/>
        </p:nvSpPr>
        <p:spPr>
          <a:xfrm>
            <a:off x="4572000" y="4463695"/>
            <a:ext cx="3528392" cy="175432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marL="395478" indent="-285750">
              <a:buFont typeface="Arial" pitchFamily="34" charset="0"/>
              <a:buChar char="•"/>
            </a:pPr>
            <a:r>
              <a:rPr lang="es-ES" dirty="0" err="1" smtClean="0"/>
              <a:t>The</a:t>
            </a:r>
            <a:r>
              <a:rPr lang="es-ES" dirty="0" smtClean="0"/>
              <a:t> </a:t>
            </a:r>
            <a:r>
              <a:rPr lang="es-ES" dirty="0" err="1" smtClean="0"/>
              <a:t>proposal</a:t>
            </a:r>
            <a:r>
              <a:rPr lang="es-ES" dirty="0" smtClean="0"/>
              <a:t> </a:t>
            </a:r>
            <a:r>
              <a:rPr lang="es-ES" dirty="0" err="1" smtClean="0"/>
              <a:t>was</a:t>
            </a:r>
            <a:r>
              <a:rPr lang="es-ES" dirty="0" smtClean="0"/>
              <a:t> </a:t>
            </a:r>
            <a:r>
              <a:rPr lang="es-ES" dirty="0" err="1" smtClean="0"/>
              <a:t>based</a:t>
            </a:r>
            <a:r>
              <a:rPr lang="es-ES" dirty="0" smtClean="0"/>
              <a:t> </a:t>
            </a:r>
            <a:r>
              <a:rPr lang="es-ES" dirty="0" err="1" smtClean="0"/>
              <a:t>on</a:t>
            </a:r>
            <a:r>
              <a:rPr lang="es-ES" dirty="0" smtClean="0"/>
              <a:t> </a:t>
            </a:r>
            <a:r>
              <a:rPr lang="es-ES" dirty="0" err="1" smtClean="0"/>
              <a:t>meaningful</a:t>
            </a:r>
            <a:r>
              <a:rPr lang="es-ES" dirty="0" smtClean="0"/>
              <a:t> </a:t>
            </a:r>
            <a:r>
              <a:rPr lang="es-ES" dirty="0" err="1" smtClean="0"/>
              <a:t>learning</a:t>
            </a:r>
            <a:r>
              <a:rPr lang="es-ES" dirty="0" smtClean="0"/>
              <a:t>, and </a:t>
            </a:r>
            <a:r>
              <a:rPr lang="es-ES" dirty="0" err="1" smtClean="0"/>
              <a:t>cooperative</a:t>
            </a:r>
            <a:r>
              <a:rPr lang="es-ES" dirty="0" smtClean="0"/>
              <a:t> and </a:t>
            </a:r>
            <a:r>
              <a:rPr lang="es-ES" dirty="0" err="1" smtClean="0"/>
              <a:t>communicative</a:t>
            </a:r>
            <a:r>
              <a:rPr lang="es-ES" dirty="0" smtClean="0"/>
              <a:t> </a:t>
            </a:r>
            <a:r>
              <a:rPr lang="es-ES" dirty="0" err="1" smtClean="0"/>
              <a:t>learning</a:t>
            </a:r>
            <a:r>
              <a:rPr lang="es-ES" dirty="0" smtClean="0"/>
              <a:t>. </a:t>
            </a:r>
          </a:p>
          <a:p>
            <a:pPr marL="395478" indent="-285750">
              <a:buFont typeface="Arial" pitchFamily="34" charset="0"/>
              <a:buChar char="•"/>
            </a:pPr>
            <a:r>
              <a:rPr lang="es-ES" dirty="0" err="1" smtClean="0"/>
              <a:t>Motivation</a:t>
            </a:r>
            <a:r>
              <a:rPr lang="es-ES" dirty="0" smtClean="0"/>
              <a:t> </a:t>
            </a:r>
            <a:r>
              <a:rPr lang="es-ES" dirty="0" err="1" smtClean="0"/>
              <a:t>was</a:t>
            </a:r>
            <a:r>
              <a:rPr lang="es-ES" dirty="0" smtClean="0"/>
              <a:t> </a:t>
            </a:r>
            <a:r>
              <a:rPr lang="es-ES" dirty="0" err="1" smtClean="0"/>
              <a:t>considerably</a:t>
            </a:r>
            <a:r>
              <a:rPr lang="es-ES" dirty="0" smtClean="0"/>
              <a:t> </a:t>
            </a:r>
            <a:r>
              <a:rPr lang="es-ES" dirty="0" err="1" smtClean="0"/>
              <a:t>increased</a:t>
            </a:r>
            <a:r>
              <a:rPr lang="es-ES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3485924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3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>
          <a:xfrm>
            <a:off x="395536" y="476672"/>
            <a:ext cx="8229600" cy="5966123"/>
          </a:xfrm>
        </p:spPr>
        <p:txBody>
          <a:bodyPr>
            <a:normAutofit/>
          </a:bodyPr>
          <a:lstStyle/>
          <a:p>
            <a:r>
              <a:rPr lang="es-ES" dirty="0" err="1" smtClean="0"/>
              <a:t>The</a:t>
            </a:r>
            <a:r>
              <a:rPr lang="es-ES" dirty="0" smtClean="0"/>
              <a:t> </a:t>
            </a:r>
            <a:r>
              <a:rPr lang="es-ES" dirty="0" err="1" smtClean="0"/>
              <a:t>activities</a:t>
            </a:r>
            <a:r>
              <a:rPr lang="es-ES" dirty="0" smtClean="0"/>
              <a:t> </a:t>
            </a:r>
            <a:r>
              <a:rPr lang="es-ES" dirty="0" err="1" smtClean="0"/>
              <a:t>we</a:t>
            </a:r>
            <a:r>
              <a:rPr lang="es-ES" dirty="0" smtClean="0"/>
              <a:t> </a:t>
            </a:r>
            <a:r>
              <a:rPr lang="es-ES" dirty="0" err="1" smtClean="0"/>
              <a:t>implement</a:t>
            </a:r>
            <a:r>
              <a:rPr lang="es-ES" dirty="0" smtClean="0"/>
              <a:t> in </a:t>
            </a:r>
            <a:r>
              <a:rPr lang="es-ES" dirty="0" err="1" smtClean="0"/>
              <a:t>the</a:t>
            </a:r>
            <a:r>
              <a:rPr lang="es-ES" dirty="0" smtClean="0"/>
              <a:t> </a:t>
            </a:r>
            <a:r>
              <a:rPr lang="es-ES" dirty="0" err="1" smtClean="0"/>
              <a:t>classroom</a:t>
            </a:r>
            <a:r>
              <a:rPr lang="es-ES" dirty="0" smtClean="0"/>
              <a:t> </a:t>
            </a:r>
            <a:r>
              <a:rPr lang="es-ES" dirty="0" err="1" smtClean="0"/>
              <a:t>may</a:t>
            </a:r>
            <a:r>
              <a:rPr lang="es-ES" dirty="0" smtClean="0"/>
              <a:t> </a:t>
            </a:r>
            <a:r>
              <a:rPr lang="es-ES" dirty="0" err="1" smtClean="0"/>
              <a:t>increase</a:t>
            </a:r>
            <a:r>
              <a:rPr lang="es-ES" dirty="0" smtClean="0"/>
              <a:t> </a:t>
            </a:r>
            <a:r>
              <a:rPr lang="es-ES" dirty="0" err="1" smtClean="0"/>
              <a:t>or</a:t>
            </a:r>
            <a:r>
              <a:rPr lang="es-ES" dirty="0" smtClean="0"/>
              <a:t> </a:t>
            </a:r>
            <a:r>
              <a:rPr lang="es-ES" dirty="0" err="1" smtClean="0"/>
              <a:t>diminish</a:t>
            </a:r>
            <a:r>
              <a:rPr lang="es-ES" dirty="0" smtClean="0"/>
              <a:t> </a:t>
            </a:r>
            <a:r>
              <a:rPr lang="es-ES" dirty="0" err="1" smtClean="0"/>
              <a:t>motivation</a:t>
            </a:r>
            <a:r>
              <a:rPr lang="es-ES" dirty="0" smtClean="0"/>
              <a:t>. </a:t>
            </a:r>
          </a:p>
          <a:p>
            <a:pPr marL="109728" indent="0">
              <a:buNone/>
            </a:pPr>
            <a:endParaRPr lang="es-ES" dirty="0" smtClean="0"/>
          </a:p>
          <a:p>
            <a:r>
              <a:rPr lang="es-ES" dirty="0" err="1" smtClean="0"/>
              <a:t>The</a:t>
            </a:r>
            <a:r>
              <a:rPr lang="es-ES" dirty="0" smtClean="0"/>
              <a:t> </a:t>
            </a:r>
            <a:r>
              <a:rPr lang="es-ES" dirty="0" err="1" smtClean="0"/>
              <a:t>accurate</a:t>
            </a:r>
            <a:r>
              <a:rPr lang="es-ES" dirty="0" smtClean="0"/>
              <a:t> </a:t>
            </a:r>
            <a:r>
              <a:rPr lang="es-ES" dirty="0" err="1" smtClean="0"/>
              <a:t>guiding</a:t>
            </a:r>
            <a:r>
              <a:rPr lang="es-ES" dirty="0" smtClean="0"/>
              <a:t> of </a:t>
            </a:r>
            <a:r>
              <a:rPr lang="es-ES" dirty="0" err="1" smtClean="0"/>
              <a:t>these</a:t>
            </a:r>
            <a:r>
              <a:rPr lang="es-ES" dirty="0" smtClean="0"/>
              <a:t> </a:t>
            </a:r>
            <a:r>
              <a:rPr lang="es-ES" dirty="0" err="1" smtClean="0"/>
              <a:t>practices</a:t>
            </a:r>
            <a:r>
              <a:rPr lang="es-ES" dirty="0" smtClean="0"/>
              <a:t> </a:t>
            </a:r>
            <a:r>
              <a:rPr lang="es-ES" dirty="0" err="1" smtClean="0"/>
              <a:t>guarantees</a:t>
            </a:r>
            <a:r>
              <a:rPr lang="es-ES" dirty="0" smtClean="0"/>
              <a:t> </a:t>
            </a:r>
            <a:r>
              <a:rPr lang="es-ES" dirty="0" err="1" smtClean="0"/>
              <a:t>the</a:t>
            </a:r>
            <a:r>
              <a:rPr lang="es-ES" dirty="0" smtClean="0"/>
              <a:t> </a:t>
            </a:r>
            <a:r>
              <a:rPr lang="es-ES" dirty="0" err="1" smtClean="0"/>
              <a:t>development</a:t>
            </a:r>
            <a:r>
              <a:rPr lang="es-ES" dirty="0" smtClean="0"/>
              <a:t> of </a:t>
            </a:r>
            <a:r>
              <a:rPr lang="es-ES" dirty="0" err="1" smtClean="0"/>
              <a:t>communicative</a:t>
            </a:r>
            <a:r>
              <a:rPr lang="es-ES" dirty="0" smtClean="0"/>
              <a:t> </a:t>
            </a:r>
            <a:r>
              <a:rPr lang="es-ES" dirty="0" err="1" smtClean="0"/>
              <a:t>aspects</a:t>
            </a:r>
            <a:r>
              <a:rPr lang="es-ES" dirty="0" smtClean="0"/>
              <a:t> </a:t>
            </a:r>
            <a:r>
              <a:rPr lang="es-ES" dirty="0" err="1" smtClean="0"/>
              <a:t>related</a:t>
            </a:r>
            <a:r>
              <a:rPr lang="es-ES" dirty="0" smtClean="0"/>
              <a:t> </a:t>
            </a:r>
            <a:r>
              <a:rPr lang="es-ES" dirty="0" err="1" smtClean="0"/>
              <a:t>to</a:t>
            </a:r>
            <a:r>
              <a:rPr lang="es-ES" dirty="0" smtClean="0"/>
              <a:t> </a:t>
            </a:r>
            <a:r>
              <a:rPr lang="es-ES" dirty="0" err="1" smtClean="0"/>
              <a:t>vocabulary</a:t>
            </a:r>
            <a:r>
              <a:rPr lang="es-ES" dirty="0" smtClean="0"/>
              <a:t>, </a:t>
            </a:r>
            <a:r>
              <a:rPr lang="es-ES" dirty="0" err="1" smtClean="0"/>
              <a:t>fluency</a:t>
            </a:r>
            <a:r>
              <a:rPr lang="es-ES" dirty="0" smtClean="0"/>
              <a:t>, </a:t>
            </a:r>
            <a:r>
              <a:rPr lang="es-ES" dirty="0" err="1" smtClean="0"/>
              <a:t>spontaneity</a:t>
            </a:r>
            <a:r>
              <a:rPr lang="es-ES" dirty="0" smtClean="0"/>
              <a:t> and </a:t>
            </a:r>
            <a:r>
              <a:rPr lang="es-ES" dirty="0" err="1" smtClean="0"/>
              <a:t>pronunciation</a:t>
            </a:r>
            <a:r>
              <a:rPr lang="es-ES" dirty="0" smtClean="0"/>
              <a:t>. </a:t>
            </a:r>
          </a:p>
          <a:p>
            <a:endParaRPr lang="es-ES" dirty="0"/>
          </a:p>
          <a:p>
            <a:r>
              <a:rPr lang="es-ES" dirty="0" err="1" smtClean="0"/>
              <a:t>Unlike</a:t>
            </a:r>
            <a:r>
              <a:rPr lang="es-ES" dirty="0" smtClean="0"/>
              <a:t> </a:t>
            </a:r>
            <a:r>
              <a:rPr lang="es-ES" dirty="0" err="1" smtClean="0"/>
              <a:t>the</a:t>
            </a:r>
            <a:r>
              <a:rPr lang="es-ES" dirty="0" smtClean="0"/>
              <a:t> </a:t>
            </a:r>
            <a:r>
              <a:rPr lang="es-ES" dirty="0" err="1" smtClean="0"/>
              <a:t>diagnostic</a:t>
            </a:r>
            <a:r>
              <a:rPr lang="es-ES" dirty="0" smtClean="0"/>
              <a:t> </a:t>
            </a:r>
            <a:r>
              <a:rPr lang="es-ES" dirty="0" err="1" smtClean="0"/>
              <a:t>stage</a:t>
            </a:r>
            <a:r>
              <a:rPr lang="es-ES" dirty="0" smtClean="0"/>
              <a:t>, </a:t>
            </a:r>
            <a:r>
              <a:rPr lang="es-ES" dirty="0" err="1" smtClean="0"/>
              <a:t>the</a:t>
            </a:r>
            <a:r>
              <a:rPr lang="es-ES" dirty="0" smtClean="0"/>
              <a:t> </a:t>
            </a:r>
            <a:r>
              <a:rPr lang="es-ES" dirty="0" err="1" smtClean="0"/>
              <a:t>methodology</a:t>
            </a:r>
            <a:r>
              <a:rPr lang="es-ES" dirty="0" smtClean="0"/>
              <a:t> of </a:t>
            </a:r>
            <a:r>
              <a:rPr lang="es-ES" dirty="0" err="1" smtClean="0"/>
              <a:t>the</a:t>
            </a:r>
            <a:r>
              <a:rPr lang="es-ES" dirty="0" smtClean="0"/>
              <a:t> </a:t>
            </a:r>
            <a:r>
              <a:rPr lang="es-ES" dirty="0" err="1" smtClean="0"/>
              <a:t>intervention</a:t>
            </a:r>
            <a:r>
              <a:rPr lang="es-ES" dirty="0" smtClean="0"/>
              <a:t> </a:t>
            </a:r>
            <a:r>
              <a:rPr lang="es-ES" dirty="0" err="1" smtClean="0"/>
              <a:t>allowed</a:t>
            </a:r>
            <a:r>
              <a:rPr lang="es-ES" dirty="0" smtClean="0"/>
              <a:t> </a:t>
            </a:r>
            <a:r>
              <a:rPr lang="es-ES" dirty="0" err="1" smtClean="0"/>
              <a:t>the</a:t>
            </a:r>
            <a:r>
              <a:rPr lang="es-ES" dirty="0" smtClean="0"/>
              <a:t> natural </a:t>
            </a:r>
            <a:r>
              <a:rPr lang="es-ES" dirty="0" err="1" smtClean="0"/>
              <a:t>practice</a:t>
            </a:r>
            <a:r>
              <a:rPr lang="es-ES" dirty="0" smtClean="0"/>
              <a:t> of </a:t>
            </a:r>
            <a:r>
              <a:rPr lang="es-ES" dirty="0" err="1" smtClean="0"/>
              <a:t>language</a:t>
            </a:r>
            <a:r>
              <a:rPr lang="es-ES" dirty="0" smtClean="0"/>
              <a:t> in </a:t>
            </a:r>
            <a:r>
              <a:rPr lang="es-ES" dirty="0" err="1" smtClean="0"/>
              <a:t>meaningful</a:t>
            </a:r>
            <a:r>
              <a:rPr lang="es-ES" dirty="0" smtClean="0"/>
              <a:t> </a:t>
            </a:r>
            <a:r>
              <a:rPr lang="es-ES" dirty="0" err="1" smtClean="0"/>
              <a:t>situations</a:t>
            </a:r>
            <a:r>
              <a:rPr lang="es-ES" dirty="0" smtClean="0"/>
              <a:t>.</a:t>
            </a: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142563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5376672"/>
          </a:xfrm>
        </p:spPr>
        <p:txBody>
          <a:bodyPr>
            <a:normAutofit fontScale="32500" lnSpcReduction="20000"/>
          </a:bodyPr>
          <a:lstStyle/>
          <a:p>
            <a:r>
              <a:rPr lang="es-CO" sz="4000" b="1" dirty="0"/>
              <a:t> </a:t>
            </a:r>
            <a:endParaRPr lang="es-ES" sz="4000" dirty="0"/>
          </a:p>
          <a:p>
            <a:pPr lvl="0"/>
            <a:r>
              <a:rPr lang="es-CO" sz="4000" dirty="0" err="1"/>
              <a:t>Birello</a:t>
            </a:r>
            <a:r>
              <a:rPr lang="es-CO" sz="4000" dirty="0"/>
              <a:t>, M(2005).  La alternancia de lenguas en la clase de Italiano Lengua extranjera. Su uso en las  interacciones en subgrupos de alumnos adultos en Cataluña.   2.3.2.1 La alternancia de lenguas   </a:t>
            </a:r>
            <a:r>
              <a:rPr lang="es-CO" sz="4000" dirty="0" err="1"/>
              <a:t>Departament</a:t>
            </a:r>
            <a:r>
              <a:rPr lang="es-CO" sz="4000" dirty="0"/>
              <a:t> de didáctica de la </a:t>
            </a:r>
            <a:r>
              <a:rPr lang="es-CO" sz="4000" dirty="0" err="1"/>
              <a:t>llengua</a:t>
            </a:r>
            <a:r>
              <a:rPr lang="es-CO" sz="4000" dirty="0"/>
              <a:t> i la literatura de la </a:t>
            </a:r>
            <a:r>
              <a:rPr lang="es-CO" sz="4000" dirty="0" err="1"/>
              <a:t>universitat</a:t>
            </a:r>
            <a:r>
              <a:rPr lang="es-CO" sz="4000" dirty="0"/>
              <a:t> de Barcelona. </a:t>
            </a:r>
            <a:endParaRPr lang="es-ES" sz="4000" dirty="0"/>
          </a:p>
          <a:p>
            <a:pPr lvl="0"/>
            <a:r>
              <a:rPr lang="en-US" sz="4000" dirty="0"/>
              <a:t>Byrne, </a:t>
            </a:r>
            <a:r>
              <a:rPr lang="en-US" sz="4000" dirty="0" err="1"/>
              <a:t>Donn</a:t>
            </a:r>
            <a:r>
              <a:rPr lang="en-US" sz="4000" dirty="0"/>
              <a:t>. Teaching Oral English. Longman Handbooks for Language Teachers. London: Longman, 1991.</a:t>
            </a:r>
            <a:endParaRPr lang="es-ES" sz="4000" dirty="0"/>
          </a:p>
          <a:p>
            <a:pPr lvl="0"/>
            <a:r>
              <a:rPr lang="es-ES" sz="4000" dirty="0" err="1"/>
              <a:t>Cassany</a:t>
            </a:r>
            <a:r>
              <a:rPr lang="es-ES" sz="4000" dirty="0"/>
              <a:t>, D. (2006). XV encuentro práctico de profesores de ELE. Aprendizaje cooperativo para ELE. International </a:t>
            </a:r>
            <a:r>
              <a:rPr lang="es-ES" sz="4000" dirty="0" err="1"/>
              <a:t>house</a:t>
            </a:r>
            <a:r>
              <a:rPr lang="es-ES" sz="4000" dirty="0"/>
              <a:t> Barcelona Difusión, Centro de Investigación y </a:t>
            </a:r>
            <a:r>
              <a:rPr lang="es-ES" sz="4000" dirty="0" err="1"/>
              <a:t>Plublicaciones</a:t>
            </a:r>
            <a:r>
              <a:rPr lang="es-ES" sz="4000" dirty="0"/>
              <a:t> de Idiomas. Barcelona. </a:t>
            </a:r>
          </a:p>
          <a:p>
            <a:pPr lvl="0"/>
            <a:r>
              <a:rPr lang="en-US" sz="4000" dirty="0"/>
              <a:t>Chomsky, N. (1964). </a:t>
            </a:r>
            <a:r>
              <a:rPr lang="en-US" sz="4000" i="1" dirty="0"/>
              <a:t>Aspects of the theory of syntax. </a:t>
            </a:r>
            <a:r>
              <a:rPr lang="en-US" sz="4000" dirty="0"/>
              <a:t>The M.I.T press Massachusetts institute of </a:t>
            </a:r>
            <a:r>
              <a:rPr lang="en-US" sz="4000" dirty="0" err="1"/>
              <a:t>technology,Cambridge</a:t>
            </a:r>
            <a:r>
              <a:rPr lang="en-US" sz="4000" dirty="0"/>
              <a:t>  Massachusetts.</a:t>
            </a:r>
            <a:endParaRPr lang="es-ES" sz="4000" dirty="0"/>
          </a:p>
          <a:p>
            <a:pPr lvl="0"/>
            <a:r>
              <a:rPr lang="es-CO" sz="4000" dirty="0"/>
              <a:t>Colegio </a:t>
            </a:r>
            <a:r>
              <a:rPr lang="es-CO" sz="4000" dirty="0" err="1"/>
              <a:t>Berchmans</a:t>
            </a:r>
            <a:r>
              <a:rPr lang="es-CO" sz="4000" dirty="0"/>
              <a:t>, Compañía de Jesús.(2012)  </a:t>
            </a:r>
            <a:r>
              <a:rPr lang="es-CO" sz="4000" dirty="0" err="1"/>
              <a:t>Abstract</a:t>
            </a:r>
            <a:r>
              <a:rPr lang="es-CO" sz="4000" dirty="0"/>
              <a:t> del PEI, formato PDF, p. 2.</a:t>
            </a:r>
            <a:endParaRPr lang="es-ES" sz="4000" dirty="0"/>
          </a:p>
          <a:p>
            <a:pPr lvl="0"/>
            <a:r>
              <a:rPr lang="en-US" sz="4000" b="1" dirty="0"/>
              <a:t>Cohen, L., </a:t>
            </a:r>
            <a:r>
              <a:rPr lang="en-US" sz="4000" b="1" dirty="0" err="1"/>
              <a:t>Manion</a:t>
            </a:r>
            <a:r>
              <a:rPr lang="en-US" sz="4000" b="1" dirty="0"/>
              <a:t>, L y Morrison, Keith (2005) Research Methods in Education. </a:t>
            </a:r>
            <a:r>
              <a:rPr lang="es-CO" sz="4000" b="1" dirty="0"/>
              <a:t>5th </a:t>
            </a:r>
            <a:r>
              <a:rPr lang="es-CO" sz="4000" b="1" dirty="0" err="1"/>
              <a:t>edition.Routledgefalmer</a:t>
            </a:r>
            <a:r>
              <a:rPr lang="es-CO" sz="4000" b="1" dirty="0"/>
              <a:t>.</a:t>
            </a:r>
            <a:endParaRPr lang="es-ES" sz="4000" dirty="0"/>
          </a:p>
          <a:p>
            <a:pPr lvl="0"/>
            <a:r>
              <a:rPr lang="en-US" sz="4000" dirty="0" err="1"/>
              <a:t>Deckert</a:t>
            </a:r>
            <a:r>
              <a:rPr lang="en-US" sz="4000" dirty="0"/>
              <a:t>, Glenn. D. (1989)."The Communicative Approach: Helping Students Adjust". A Forum Anthology Selected Articles from the English Teaching Forum. Washington:1989.</a:t>
            </a:r>
            <a:endParaRPr lang="es-ES" sz="4000" dirty="0"/>
          </a:p>
          <a:p>
            <a:pPr lvl="0"/>
            <a:r>
              <a:rPr lang="es-CO" sz="4000" dirty="0"/>
              <a:t>Escobar, C. (2002) Interacción Oral y Aprendizaje de Lenguas Extranjeras. Enseñar español. Barcelona.</a:t>
            </a:r>
            <a:endParaRPr lang="es-ES" sz="4000" dirty="0"/>
          </a:p>
          <a:p>
            <a:pPr lvl="0"/>
            <a:r>
              <a:rPr lang="es-CO" sz="4000" dirty="0"/>
              <a:t>Escobar, L., &amp; Galvis, J. (2007) </a:t>
            </a:r>
            <a:r>
              <a:rPr lang="es-CO" sz="4000" i="1" dirty="0"/>
              <a:t>La interacción oral en el curso de habilidades integradas en inglés I de la Licenciatura en Lenguas Extranjeras de la universidad del Valle.</a:t>
            </a:r>
            <a:r>
              <a:rPr lang="es-CO" sz="4000" dirty="0"/>
              <a:t> Monografía, Universidad del Valle, Cali, Colombia. </a:t>
            </a:r>
            <a:endParaRPr lang="es-ES" sz="4000" dirty="0"/>
          </a:p>
          <a:p>
            <a:pPr lvl="0"/>
            <a:r>
              <a:rPr lang="en-US" sz="4000" dirty="0" err="1"/>
              <a:t>Fernández</a:t>
            </a:r>
            <a:r>
              <a:rPr lang="en-US" sz="4000" dirty="0"/>
              <a:t>, M. (2004)</a:t>
            </a:r>
            <a:r>
              <a:rPr lang="en-US" sz="4000" i="1" dirty="0"/>
              <a:t> Interaction in the English classroom; an exploratory study. </a:t>
            </a:r>
            <a:r>
              <a:rPr lang="en-US" sz="4000" dirty="0" err="1"/>
              <a:t>Revista</a:t>
            </a:r>
            <a:r>
              <a:rPr lang="en-US" sz="4000" dirty="0"/>
              <a:t> electronica “</a:t>
            </a:r>
            <a:r>
              <a:rPr lang="en-US" sz="4000" dirty="0" err="1"/>
              <a:t>actualidades</a:t>
            </a:r>
            <a:r>
              <a:rPr lang="en-US" sz="4000" dirty="0"/>
              <a:t> </a:t>
            </a:r>
            <a:r>
              <a:rPr lang="en-US" sz="4000" dirty="0" err="1"/>
              <a:t>investigativas</a:t>
            </a:r>
            <a:r>
              <a:rPr lang="en-US" sz="4000" dirty="0"/>
              <a:t> en </a:t>
            </a:r>
            <a:r>
              <a:rPr lang="en-US" sz="4000" dirty="0" err="1"/>
              <a:t>educación</a:t>
            </a:r>
            <a:r>
              <a:rPr lang="en-US" sz="4000" dirty="0"/>
              <a:t>” June 7, 2004 from </a:t>
            </a:r>
            <a:r>
              <a:rPr lang="en-US" sz="4000" dirty="0" err="1"/>
              <a:t>Redalyc</a:t>
            </a:r>
            <a:r>
              <a:rPr lang="en-US" sz="4000" dirty="0"/>
              <a:t>. </a:t>
            </a:r>
            <a:endParaRPr lang="es-ES" sz="4000" dirty="0"/>
          </a:p>
          <a:p>
            <a:pPr lvl="0"/>
            <a:r>
              <a:rPr lang="en-US" sz="4000" dirty="0"/>
              <a:t>Flanders, Ned. (1970). Analyzing teaching behavior. Reading, Massachusetts:</a:t>
            </a:r>
            <a:endParaRPr lang="es-ES" sz="4000" dirty="0"/>
          </a:p>
          <a:p>
            <a:r>
              <a:rPr lang="en-US" sz="4000" dirty="0"/>
              <a:t>Addison-Wesley.</a:t>
            </a:r>
            <a:endParaRPr lang="es-ES" sz="4000" dirty="0"/>
          </a:p>
          <a:p>
            <a:endParaRPr lang="es-ES" dirty="0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BIBLIOGRAPHY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2927561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4" dur="5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9" dur="500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4" dur="500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9" dur="500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4" dur="500"/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3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7200800"/>
          </a:xfrm>
        </p:spPr>
        <p:txBody>
          <a:bodyPr>
            <a:normAutofit fontScale="55000" lnSpcReduction="20000"/>
          </a:bodyPr>
          <a:lstStyle/>
          <a:p>
            <a:pPr lvl="0"/>
            <a:r>
              <a:rPr lang="en-US" dirty="0" err="1"/>
              <a:t>Gowin</a:t>
            </a:r>
            <a:r>
              <a:rPr lang="en-US" dirty="0"/>
              <a:t>, D. B. (1981). Educating. Ithaca, N.Y. Cornell University Press.</a:t>
            </a:r>
            <a:endParaRPr lang="es-ES" dirty="0"/>
          </a:p>
          <a:p>
            <a:pPr lvl="0"/>
            <a:r>
              <a:rPr lang="en-US" dirty="0" err="1"/>
              <a:t>Gumperz</a:t>
            </a:r>
            <a:r>
              <a:rPr lang="en-US" dirty="0"/>
              <a:t>, J (1982) Discourse </a:t>
            </a:r>
            <a:r>
              <a:rPr lang="en-US" dirty="0" err="1"/>
              <a:t>Strategies,New</a:t>
            </a:r>
            <a:r>
              <a:rPr lang="en-US" dirty="0"/>
              <a:t> York: Cambridge University Press</a:t>
            </a:r>
            <a:endParaRPr lang="es-ES" dirty="0"/>
          </a:p>
          <a:p>
            <a:pPr lvl="0"/>
            <a:r>
              <a:rPr lang="en-US" dirty="0" err="1"/>
              <a:t>Herazo</a:t>
            </a:r>
            <a:r>
              <a:rPr lang="en-US" dirty="0"/>
              <a:t>, J. (2009) </a:t>
            </a:r>
            <a:r>
              <a:rPr lang="en-US" i="1" dirty="0"/>
              <a:t>Authentic Oral Interaction in the </a:t>
            </a:r>
            <a:r>
              <a:rPr lang="en-US" i="1" dirty="0" err="1"/>
              <a:t>efl</a:t>
            </a:r>
            <a:r>
              <a:rPr lang="en-US" i="1" dirty="0"/>
              <a:t> Class: What It Means, What It Does not. </a:t>
            </a:r>
            <a:r>
              <a:rPr lang="en-US" dirty="0" err="1"/>
              <a:t>PROFILEVol</a:t>
            </a:r>
            <a:r>
              <a:rPr lang="en-US" dirty="0"/>
              <a:t>. 12, pp. 47-61. October 25, 2009. From </a:t>
            </a:r>
            <a:r>
              <a:rPr lang="en-US" dirty="0" err="1"/>
              <a:t>Redalyc</a:t>
            </a:r>
            <a:r>
              <a:rPr lang="en-US" dirty="0"/>
              <a:t>.</a:t>
            </a:r>
            <a:endParaRPr lang="es-ES" dirty="0"/>
          </a:p>
          <a:p>
            <a:pPr lvl="0"/>
            <a:r>
              <a:rPr lang="en-US" dirty="0" err="1"/>
              <a:t>Hymes</a:t>
            </a:r>
            <a:r>
              <a:rPr lang="en-US" dirty="0"/>
              <a:t>, D. (1967). Models of the Interaction of Language and Social Setting. </a:t>
            </a:r>
            <a:r>
              <a:rPr lang="es-CO" dirty="0" err="1"/>
              <a:t>InJ</a:t>
            </a:r>
            <a:r>
              <a:rPr lang="es-CO" dirty="0"/>
              <a:t>.</a:t>
            </a:r>
            <a:endParaRPr lang="es-ES" dirty="0"/>
          </a:p>
          <a:p>
            <a:pPr lvl="0"/>
            <a:r>
              <a:rPr lang="en-US" b="1" dirty="0" err="1"/>
              <a:t>Kemmis</a:t>
            </a:r>
            <a:r>
              <a:rPr lang="en-US" b="1" dirty="0"/>
              <a:t>, S. (1980) Action Research in Retrospect and Prospect. Full text provided by Eric.</a:t>
            </a:r>
            <a:endParaRPr lang="es-ES" dirty="0"/>
          </a:p>
          <a:p>
            <a:pPr lvl="0"/>
            <a:r>
              <a:rPr lang="en-US" b="1" dirty="0" err="1"/>
              <a:t>Kemmis</a:t>
            </a:r>
            <a:r>
              <a:rPr lang="en-US" b="1" dirty="0"/>
              <a:t>, S. </a:t>
            </a:r>
            <a:r>
              <a:rPr lang="en-US" b="1" dirty="0" err="1"/>
              <a:t>Mctaggart</a:t>
            </a:r>
            <a:r>
              <a:rPr lang="en-US" b="1" dirty="0"/>
              <a:t>, R (1988) The action research planner. </a:t>
            </a:r>
            <a:r>
              <a:rPr lang="es-CO" b="1" dirty="0"/>
              <a:t>Victoria: </a:t>
            </a:r>
            <a:r>
              <a:rPr lang="es-CO" b="1" dirty="0" err="1"/>
              <a:t>deakinuniversitypress</a:t>
            </a:r>
            <a:r>
              <a:rPr lang="es-CO" b="1" dirty="0"/>
              <a:t>. </a:t>
            </a:r>
            <a:endParaRPr lang="es-ES" dirty="0"/>
          </a:p>
          <a:p>
            <a:pPr lvl="0"/>
            <a:r>
              <a:rPr lang="en-US" dirty="0" err="1"/>
              <a:t>Krashen</a:t>
            </a:r>
            <a:r>
              <a:rPr lang="en-US" dirty="0"/>
              <a:t>, S. (1981) Second Language </a:t>
            </a:r>
            <a:r>
              <a:rPr lang="en-US" dirty="0" err="1"/>
              <a:t>Adquisition</a:t>
            </a:r>
            <a:r>
              <a:rPr lang="en-US" dirty="0"/>
              <a:t> and Second language learning. </a:t>
            </a:r>
            <a:endParaRPr lang="es-ES" dirty="0"/>
          </a:p>
          <a:p>
            <a:pPr lvl="0"/>
            <a:r>
              <a:rPr lang="es-CO" dirty="0" err="1"/>
              <a:t>Littlewood</a:t>
            </a:r>
            <a:r>
              <a:rPr lang="es-CO" dirty="0"/>
              <a:t>, W. (1996) La enseñanza comunicativa de idiomas. Introducción al enfoque comunicativo </a:t>
            </a:r>
            <a:endParaRPr lang="es-ES" dirty="0"/>
          </a:p>
          <a:p>
            <a:pPr lvl="0"/>
            <a:r>
              <a:rPr lang="es-CO" dirty="0"/>
              <a:t>Moreira, M (2006) Aprendizaje significativo: de la visión clásica a la visión crítica </a:t>
            </a:r>
            <a:r>
              <a:rPr lang="es-CO" dirty="0" err="1"/>
              <a:t>Conferência</a:t>
            </a:r>
            <a:r>
              <a:rPr lang="es-CO" dirty="0"/>
              <a:t> de cierre del V Encuentro Internacional sobre Aprendizaje Significativo, Madrid, España, Setiembre de 2006 y del I Encuentro Nacional sobre Enseñanza de la   Matemática, Tandil, Argentina, </a:t>
            </a:r>
            <a:r>
              <a:rPr lang="es-CO" dirty="0" err="1"/>
              <a:t>Abrilde</a:t>
            </a:r>
            <a:r>
              <a:rPr lang="es-CO" dirty="0"/>
              <a:t> 2007.</a:t>
            </a:r>
            <a:endParaRPr lang="es-ES" dirty="0"/>
          </a:p>
          <a:p>
            <a:r>
              <a:rPr lang="es-CO" dirty="0"/>
              <a:t> </a:t>
            </a:r>
            <a:endParaRPr lang="es-ES" dirty="0"/>
          </a:p>
          <a:p>
            <a:pPr lvl="0"/>
            <a:r>
              <a:rPr lang="es-ES" dirty="0"/>
              <a:t>Moreira, M. y Rodríguez (1997). Actas del Encuentro Internacional sobre el Aprendizaje Significativo. Burgos, España. pp. 19-44.</a:t>
            </a:r>
          </a:p>
          <a:p>
            <a:r>
              <a:rPr lang="es-ES" i="1" dirty="0"/>
              <a:t> </a:t>
            </a:r>
            <a:endParaRPr lang="es-ES" dirty="0"/>
          </a:p>
          <a:p>
            <a:pPr lvl="0"/>
            <a:r>
              <a:rPr lang="en-US" b="1" dirty="0"/>
              <a:t>Morse, J., y </a:t>
            </a:r>
            <a:r>
              <a:rPr lang="en-US" b="1" dirty="0" err="1"/>
              <a:t>Field,P</a:t>
            </a:r>
            <a:r>
              <a:rPr lang="en-US" b="1" dirty="0"/>
              <a:t>. (1995) Qualitative Research Methods. </a:t>
            </a:r>
            <a:r>
              <a:rPr lang="es-CO" b="1" dirty="0" err="1"/>
              <a:t>Chapman</a:t>
            </a:r>
            <a:r>
              <a:rPr lang="es-CO" b="1" dirty="0"/>
              <a:t> and Hall.</a:t>
            </a:r>
            <a:endParaRPr lang="es-ES" dirty="0"/>
          </a:p>
          <a:p>
            <a:pPr lvl="0"/>
            <a:r>
              <a:rPr lang="en-US" dirty="0"/>
              <a:t>Nieto, M. (2002).</a:t>
            </a:r>
            <a:r>
              <a:rPr lang="en-US" u="sng" dirty="0">
                <a:hlinkClick r:id="rId2"/>
              </a:rPr>
              <a:t>Profile Issues in Teachers' Professional Development</a:t>
            </a:r>
            <a:r>
              <a:rPr lang="en-US" dirty="0"/>
              <a:t>. The communicative English Classroom: a fascinating quest. </a:t>
            </a:r>
            <a:r>
              <a:rPr lang="en-US" dirty="0" err="1"/>
              <a:t>Revista</a:t>
            </a:r>
            <a:r>
              <a:rPr lang="en-US" dirty="0"/>
              <a:t> Profile. </a:t>
            </a:r>
            <a:endParaRPr lang="es-ES" dirty="0"/>
          </a:p>
          <a:p>
            <a:pPr lvl="0"/>
            <a:r>
              <a:rPr lang="en-US" dirty="0" err="1"/>
              <a:t>Novak,J</a:t>
            </a:r>
            <a:r>
              <a:rPr lang="en-US" dirty="0"/>
              <a:t>.(2002) Meaningful learning: Essential factor for conceptual change in limited or inappropriate  propositional hierarchies leading to empowerment of learners. </a:t>
            </a:r>
            <a:endParaRPr lang="es-ES" dirty="0"/>
          </a:p>
          <a:p>
            <a:pPr lvl="0"/>
            <a:r>
              <a:rPr lang="en-US" dirty="0" err="1"/>
              <a:t>Nunan</a:t>
            </a:r>
            <a:r>
              <a:rPr lang="en-US" dirty="0"/>
              <a:t>, D. (1991) Communicative Tasks and the Language Curriculum: TESOL quarterly. </a:t>
            </a:r>
            <a:endParaRPr lang="es-ES" dirty="0"/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6085081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00"/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2" dur="500"/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7" dur="500"/>
                                        <p:tgtEl>
                                          <p:spTgt spid="2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2" dur="500"/>
                                        <p:tgtEl>
                                          <p:spTgt spid="2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904656"/>
          </a:xfrm>
        </p:spPr>
        <p:txBody>
          <a:bodyPr>
            <a:normAutofit fontScale="70000" lnSpcReduction="20000"/>
          </a:bodyPr>
          <a:lstStyle/>
          <a:p>
            <a:r>
              <a:rPr lang="en-US" dirty="0"/>
              <a:t> </a:t>
            </a:r>
            <a:endParaRPr lang="es-ES" dirty="0"/>
          </a:p>
          <a:p>
            <a:pPr lvl="0"/>
            <a:r>
              <a:rPr lang="en-US" dirty="0"/>
              <a:t>Peña, M., &amp; </a:t>
            </a:r>
            <a:r>
              <a:rPr lang="en-US" dirty="0" err="1"/>
              <a:t>Onatra</a:t>
            </a:r>
            <a:r>
              <a:rPr lang="en-US" dirty="0"/>
              <a:t>, A. (2009) </a:t>
            </a:r>
            <a:r>
              <a:rPr lang="en-US" i="1" dirty="0"/>
              <a:t>Promoting Oral Production through the Task-Based Learning Approach: A Study in a Public Secondary School in Colombia. </a:t>
            </a:r>
            <a:r>
              <a:rPr lang="en-US" dirty="0" err="1"/>
              <a:t>PROFILEVol</a:t>
            </a:r>
            <a:r>
              <a:rPr lang="en-US" dirty="0"/>
              <a:t>. 11,. Pp.  11-26 August 9</a:t>
            </a:r>
            <a:r>
              <a:rPr lang="en-US" baseline="30000" dirty="0"/>
              <a:t>th</a:t>
            </a:r>
            <a:r>
              <a:rPr lang="en-US" dirty="0"/>
              <a:t>  2009. http://www.revista.unal.edu.co/index.php/profile/article/viewFile/11438/12090</a:t>
            </a:r>
            <a:endParaRPr lang="es-ES" dirty="0"/>
          </a:p>
          <a:p>
            <a:pPr lvl="0"/>
            <a:r>
              <a:rPr lang="es-CO" dirty="0"/>
              <a:t>Rivas, S. (2004) Propuesta </a:t>
            </a:r>
            <a:r>
              <a:rPr lang="es-CO" i="1" dirty="0"/>
              <a:t>didáctica para el desarrollo de la producción oral en la enseñanza del inglés a adultos basada en la teoría de las inteligencias múltiples.</a:t>
            </a:r>
            <a:r>
              <a:rPr lang="es-CO" dirty="0"/>
              <a:t> Monografía, Universidad del Valle, Cali, Colombia. </a:t>
            </a:r>
            <a:endParaRPr lang="es-ES" dirty="0"/>
          </a:p>
          <a:p>
            <a:pPr lvl="0"/>
            <a:r>
              <a:rPr lang="es-CO" b="1" dirty="0" err="1"/>
              <a:t>Sandín</a:t>
            </a:r>
            <a:r>
              <a:rPr lang="es-CO" b="1" dirty="0"/>
              <a:t>, M. (2003) Investigación Cualitativa en Educación. Fundamentos y tradiciones. Madrid:  Mc Graw Hill. </a:t>
            </a:r>
            <a:endParaRPr lang="es-ES" dirty="0"/>
          </a:p>
          <a:p>
            <a:pPr lvl="0"/>
            <a:r>
              <a:rPr lang="es-CO" dirty="0"/>
              <a:t>Tenorio, E. (2002) </a:t>
            </a:r>
            <a:r>
              <a:rPr lang="es-CO" i="1" dirty="0"/>
              <a:t>Propuesta de estrategias y actividades para el desarrollo de la habilidad de la conversación en inglés en los colegios monolingües de Colombia</a:t>
            </a:r>
            <a:r>
              <a:rPr lang="es-CO" dirty="0"/>
              <a:t>. </a:t>
            </a:r>
            <a:r>
              <a:rPr lang="es-ES" dirty="0"/>
              <a:t>Monografía, Universidad del Valle, Cali, Colombia. </a:t>
            </a:r>
          </a:p>
          <a:p>
            <a:pPr lvl="0"/>
            <a:r>
              <a:rPr lang="en-US" dirty="0" err="1"/>
              <a:t>Vivanco</a:t>
            </a:r>
            <a:r>
              <a:rPr lang="en-US" dirty="0"/>
              <a:t>, V. (2009)</a:t>
            </a:r>
            <a:r>
              <a:rPr lang="en-US" i="1" dirty="0"/>
              <a:t>Holistic versus communicative approach in assessing oral production in </a:t>
            </a:r>
            <a:r>
              <a:rPr lang="en-US" i="1" dirty="0" err="1"/>
              <a:t>English.</a:t>
            </a:r>
            <a:r>
              <a:rPr lang="en-US" dirty="0" err="1"/>
              <a:t>RELIEVE</a:t>
            </a:r>
            <a:r>
              <a:rPr lang="en-US" dirty="0"/>
              <a:t>. </a:t>
            </a:r>
            <a:r>
              <a:rPr lang="en-US" dirty="0" err="1"/>
              <a:t>Revista</a:t>
            </a:r>
            <a:r>
              <a:rPr lang="en-US" dirty="0"/>
              <a:t> </a:t>
            </a:r>
            <a:r>
              <a:rPr lang="en-US" dirty="0" err="1"/>
              <a:t>electrónica</a:t>
            </a:r>
            <a:r>
              <a:rPr lang="en-US" dirty="0"/>
              <a:t> de </a:t>
            </a:r>
            <a:r>
              <a:rPr lang="en-US" dirty="0" err="1"/>
              <a:t>investigación</a:t>
            </a:r>
            <a:r>
              <a:rPr lang="en-US" dirty="0"/>
              <a:t> y </a:t>
            </a:r>
            <a:r>
              <a:rPr lang="en-US" dirty="0" err="1"/>
              <a:t>evaluación</a:t>
            </a:r>
            <a:r>
              <a:rPr lang="en-US" dirty="0"/>
              <a:t> </a:t>
            </a:r>
            <a:r>
              <a:rPr lang="en-US" dirty="0" err="1"/>
              <a:t>educativa</a:t>
            </a:r>
            <a:r>
              <a:rPr lang="en-US" dirty="0"/>
              <a:t>, 2009, pp. 1-14. from </a:t>
            </a:r>
            <a:r>
              <a:rPr lang="en-US" dirty="0" err="1"/>
              <a:t>Redalyc</a:t>
            </a:r>
            <a:r>
              <a:rPr lang="en-US" dirty="0"/>
              <a:t>.</a:t>
            </a:r>
            <a:endParaRPr lang="es-ES" dirty="0"/>
          </a:p>
          <a:p>
            <a:pPr lvl="0"/>
            <a:r>
              <a:rPr lang="en-US" dirty="0"/>
              <a:t>Willis, D., &amp; Willis, J. (2007). </a:t>
            </a:r>
            <a:r>
              <a:rPr lang="en-US" i="1" dirty="0"/>
              <a:t>Doing task based </a:t>
            </a:r>
            <a:r>
              <a:rPr lang="en-US" i="1" dirty="0" err="1"/>
              <a:t>teaching.</a:t>
            </a:r>
            <a:r>
              <a:rPr lang="en-US" dirty="0" err="1"/>
              <a:t>Oxford</a:t>
            </a:r>
            <a:r>
              <a:rPr lang="en-US" dirty="0"/>
              <a:t>: Oxford University Press.</a:t>
            </a:r>
            <a:endParaRPr lang="es-ES" dirty="0"/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916647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755576" y="1772816"/>
            <a:ext cx="7543800" cy="3886200"/>
          </a:xfrm>
        </p:spPr>
        <p:txBody>
          <a:bodyPr/>
          <a:lstStyle/>
          <a:p>
            <a:r>
              <a:rPr lang="es-ES" dirty="0" err="1" smtClean="0"/>
              <a:t>Introduction</a:t>
            </a:r>
            <a:endParaRPr lang="es-ES" dirty="0" smtClean="0"/>
          </a:p>
          <a:p>
            <a:r>
              <a:rPr lang="es-ES" dirty="0" err="1" smtClean="0"/>
              <a:t>Contextualization</a:t>
            </a:r>
            <a:endParaRPr lang="es-ES" dirty="0" smtClean="0"/>
          </a:p>
          <a:p>
            <a:r>
              <a:rPr lang="es-ES" dirty="0" err="1" smtClean="0"/>
              <a:t>Theoretical</a:t>
            </a:r>
            <a:r>
              <a:rPr lang="es-ES" dirty="0" smtClean="0"/>
              <a:t> </a:t>
            </a:r>
            <a:r>
              <a:rPr lang="es-ES" dirty="0" err="1" smtClean="0"/>
              <a:t>framework</a:t>
            </a:r>
            <a:endParaRPr lang="es-ES" dirty="0" smtClean="0"/>
          </a:p>
          <a:p>
            <a:r>
              <a:rPr lang="es-ES" dirty="0" err="1" smtClean="0"/>
              <a:t>Methodology</a:t>
            </a:r>
            <a:r>
              <a:rPr lang="es-ES" dirty="0" smtClean="0"/>
              <a:t> and </a:t>
            </a:r>
            <a:r>
              <a:rPr lang="es-ES" dirty="0" err="1" smtClean="0"/>
              <a:t>procedure</a:t>
            </a:r>
            <a:endParaRPr lang="es-ES" dirty="0"/>
          </a:p>
          <a:p>
            <a:r>
              <a:rPr lang="es-ES" dirty="0" err="1" smtClean="0"/>
              <a:t>Class</a:t>
            </a:r>
            <a:r>
              <a:rPr lang="es-ES" dirty="0" smtClean="0"/>
              <a:t> </a:t>
            </a:r>
            <a:r>
              <a:rPr lang="es-ES" dirty="0" err="1" smtClean="0"/>
              <a:t>planning</a:t>
            </a:r>
            <a:endParaRPr lang="es-ES" dirty="0" smtClean="0"/>
          </a:p>
          <a:p>
            <a:r>
              <a:rPr lang="es-ES" dirty="0" err="1" smtClean="0"/>
              <a:t>Analysis</a:t>
            </a:r>
            <a:r>
              <a:rPr lang="es-ES" dirty="0" smtClean="0"/>
              <a:t> of </a:t>
            </a:r>
            <a:r>
              <a:rPr lang="es-ES" dirty="0" err="1" smtClean="0"/>
              <a:t>results</a:t>
            </a:r>
            <a:endParaRPr lang="es-ES" dirty="0" smtClean="0"/>
          </a:p>
          <a:p>
            <a:r>
              <a:rPr lang="es-ES" dirty="0" err="1" smtClean="0"/>
              <a:t>Conclusions</a:t>
            </a:r>
            <a:endParaRPr lang="es-ES" dirty="0" smtClean="0"/>
          </a:p>
          <a:p>
            <a:r>
              <a:rPr lang="es-ES" dirty="0" err="1" smtClean="0"/>
              <a:t>Bibliography</a:t>
            </a:r>
            <a:r>
              <a:rPr lang="es-ES" dirty="0" smtClean="0"/>
              <a:t>. </a:t>
            </a:r>
          </a:p>
          <a:p>
            <a:endParaRPr lang="es-ES" dirty="0" smtClean="0"/>
          </a:p>
          <a:p>
            <a:endParaRPr lang="es-ES" dirty="0" smtClean="0"/>
          </a:p>
          <a:p>
            <a:endParaRPr lang="es-ES" dirty="0" smtClean="0"/>
          </a:p>
          <a:p>
            <a:endParaRPr lang="es-ES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827584" y="404664"/>
            <a:ext cx="3960440" cy="1600200"/>
          </a:xfrm>
        </p:spPr>
        <p:txBody>
          <a:bodyPr/>
          <a:lstStyle/>
          <a:p>
            <a:r>
              <a:rPr lang="es-ES" dirty="0" smtClean="0"/>
              <a:t>INDEX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0093060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b="1" dirty="0" smtClean="0"/>
              <a:t>ACTION RESEARCH</a:t>
            </a:r>
          </a:p>
          <a:p>
            <a:pPr algn="ctr"/>
            <a:endParaRPr lang="en-US" dirty="0" smtClean="0"/>
          </a:p>
          <a:p>
            <a:pPr marL="0" indent="0" algn="ctr">
              <a:buNone/>
            </a:pPr>
            <a:r>
              <a:rPr lang="en-US" dirty="0" smtClean="0"/>
              <a:t>      </a:t>
            </a:r>
            <a:r>
              <a:rPr lang="en-US" b="1" dirty="0" smtClean="0"/>
              <a:t>COMMUNICATIVE LANGUAGE TEACHING</a:t>
            </a:r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INTRODUCTION</a:t>
            </a:r>
            <a:endParaRPr lang="es-ES" dirty="0"/>
          </a:p>
        </p:txBody>
      </p:sp>
      <p:sp>
        <p:nvSpPr>
          <p:cNvPr id="22" name="21 Flecha abajo"/>
          <p:cNvSpPr/>
          <p:nvPr/>
        </p:nvSpPr>
        <p:spPr>
          <a:xfrm>
            <a:off x="4211960" y="3356992"/>
            <a:ext cx="720080" cy="108012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4" name="23 CuadroTexto"/>
          <p:cNvSpPr txBox="1"/>
          <p:nvPr/>
        </p:nvSpPr>
        <p:spPr>
          <a:xfrm>
            <a:off x="827584" y="4869160"/>
            <a:ext cx="7632848" cy="101566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just"/>
            <a:r>
              <a:rPr lang="es-ES" sz="2000" dirty="0" smtClean="0"/>
              <a:t>TBL – MEANINGFUL LEARNING – COOPERATIVE LEARNING – CODE SWITCHING – INTERACTION – TYPES OF QUESTIONS  AND ACTIVITIES- MOTIVATION –LINGUISTIC COMPETENCE</a:t>
            </a:r>
            <a:endParaRPr lang="es-ES" sz="2000" dirty="0"/>
          </a:p>
        </p:txBody>
      </p:sp>
    </p:spTree>
    <p:extLst>
      <p:ext uri="{BB962C8B-B14F-4D97-AF65-F5344CB8AC3E}">
        <p14:creationId xmlns:p14="http://schemas.microsoft.com/office/powerpoint/2010/main" val="38788935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es-ES" b="1" dirty="0" smtClean="0"/>
              <a:t>COLEGIO BERCHMANS</a:t>
            </a:r>
          </a:p>
          <a:p>
            <a:pPr algn="ctr"/>
            <a:endParaRPr lang="es-ES" b="1" dirty="0"/>
          </a:p>
          <a:p>
            <a:pPr>
              <a:buFont typeface="Arial" pitchFamily="34" charset="0"/>
              <a:buChar char="•"/>
            </a:pPr>
            <a:r>
              <a:rPr lang="es-ES" dirty="0" smtClean="0"/>
              <a:t>Cali, Colombia. </a:t>
            </a:r>
          </a:p>
          <a:p>
            <a:pPr>
              <a:buFont typeface="Arial" pitchFamily="34" charset="0"/>
              <a:buChar char="•"/>
            </a:pPr>
            <a:r>
              <a:rPr lang="en-US" dirty="0"/>
              <a:t>C</a:t>
            </a:r>
            <a:r>
              <a:rPr lang="en-US" dirty="0" smtClean="0"/>
              <a:t>atholic </a:t>
            </a:r>
            <a:r>
              <a:rPr lang="en-US" dirty="0"/>
              <a:t>private institution</a:t>
            </a:r>
            <a:endParaRPr lang="es-ES" dirty="0" smtClean="0"/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1700 students</a:t>
            </a:r>
          </a:p>
          <a:p>
            <a:pPr>
              <a:buFont typeface="Arial" pitchFamily="34" charset="0"/>
              <a:buChar char="•"/>
            </a:pPr>
            <a:r>
              <a:rPr lang="en-US" dirty="0"/>
              <a:t>T</a:t>
            </a:r>
            <a:r>
              <a:rPr lang="en-US" dirty="0" smtClean="0"/>
              <a:t>enth grade</a:t>
            </a:r>
          </a:p>
          <a:p>
            <a:pPr>
              <a:buFont typeface="Arial" pitchFamily="34" charset="0"/>
              <a:buChar char="•"/>
            </a:pPr>
            <a:r>
              <a:rPr lang="en-US" dirty="0"/>
              <a:t>Level </a:t>
            </a:r>
            <a:r>
              <a:rPr lang="en-US" dirty="0" smtClean="0"/>
              <a:t>B2.1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Heterogeneous classrooms</a:t>
            </a:r>
          </a:p>
          <a:p>
            <a:pPr>
              <a:buFont typeface="Arial" pitchFamily="34" charset="0"/>
              <a:buChar char="•"/>
            </a:pPr>
            <a:endParaRPr lang="en-US" dirty="0" smtClean="0"/>
          </a:p>
          <a:p>
            <a:pPr>
              <a:buFont typeface="Arial" pitchFamily="34" charset="0"/>
              <a:buChar char="•"/>
            </a:pPr>
            <a:endParaRPr lang="es-ES" dirty="0" smtClean="0"/>
          </a:p>
          <a:p>
            <a:pPr marL="109728" indent="0">
              <a:buNone/>
            </a:pPr>
            <a:endParaRPr lang="es-ES" dirty="0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>
                <a:effectLst/>
              </a:rPr>
              <a:t>CONTEXTUALIZATION </a:t>
            </a:r>
            <a:r>
              <a:rPr lang="es-ES" i="1" dirty="0">
                <a:effectLst/>
              </a:rPr>
              <a:t/>
            </a:r>
            <a:br>
              <a:rPr lang="es-ES" i="1" dirty="0">
                <a:effectLst/>
              </a:rPr>
            </a:b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9867484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4" dur="2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9" dur="2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4" dur="20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9" dur="20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4" dur="20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endParaRPr lang="en-US" dirty="0" smtClean="0"/>
          </a:p>
          <a:p>
            <a:r>
              <a:rPr lang="en-US" dirty="0" smtClean="0"/>
              <a:t>Communicative </a:t>
            </a:r>
            <a:r>
              <a:rPr lang="en-US" dirty="0"/>
              <a:t>language teaching </a:t>
            </a:r>
            <a:r>
              <a:rPr lang="en-US" dirty="0" smtClean="0"/>
              <a:t> as a social meaning.  Halliday </a:t>
            </a:r>
            <a:r>
              <a:rPr lang="en-US" dirty="0"/>
              <a:t>(1982</a:t>
            </a:r>
            <a:r>
              <a:rPr lang="en-US" dirty="0" smtClean="0"/>
              <a:t>).</a:t>
            </a:r>
          </a:p>
          <a:p>
            <a:pPr marL="109728" indent="0">
              <a:buNone/>
            </a:pPr>
            <a:endParaRPr lang="en-US" dirty="0" smtClean="0"/>
          </a:p>
          <a:p>
            <a:r>
              <a:rPr lang="en-US" dirty="0" smtClean="0"/>
              <a:t>Linguistic competence as a system of rules.  </a:t>
            </a:r>
            <a:r>
              <a:rPr lang="en-US" dirty="0"/>
              <a:t>Chomsky (1965) </a:t>
            </a:r>
          </a:p>
          <a:p>
            <a:pPr marL="109728" indent="0">
              <a:buNone/>
            </a:pPr>
            <a:endParaRPr lang="en-US" dirty="0" smtClean="0"/>
          </a:p>
          <a:p>
            <a:r>
              <a:rPr lang="en-US" dirty="0" smtClean="0"/>
              <a:t>Communicative competence  as an </a:t>
            </a:r>
            <a:r>
              <a:rPr lang="en-US" dirty="0"/>
              <a:t>implicit linguistic </a:t>
            </a:r>
            <a:r>
              <a:rPr lang="en-US" dirty="0" smtClean="0"/>
              <a:t>knowledge. </a:t>
            </a:r>
            <a:r>
              <a:rPr lang="en-US" dirty="0" err="1"/>
              <a:t>Hymes</a:t>
            </a:r>
            <a:r>
              <a:rPr lang="en-US" dirty="0"/>
              <a:t> (1967</a:t>
            </a:r>
            <a:r>
              <a:rPr lang="en-US" dirty="0" smtClean="0"/>
              <a:t>)</a:t>
            </a:r>
          </a:p>
          <a:p>
            <a:pPr marL="109728" indent="0">
              <a:buNone/>
            </a:pPr>
            <a:endParaRPr lang="en-US" dirty="0" smtClean="0"/>
          </a:p>
          <a:p>
            <a:r>
              <a:rPr lang="en-US" dirty="0" smtClean="0"/>
              <a:t>Three visions of Meaningful </a:t>
            </a:r>
            <a:r>
              <a:rPr lang="en-US" dirty="0"/>
              <a:t>learning </a:t>
            </a:r>
            <a:r>
              <a:rPr lang="en-US" dirty="0" smtClean="0"/>
              <a:t>theory.</a:t>
            </a:r>
          </a:p>
          <a:p>
            <a:pPr marL="109728" indent="0">
              <a:buNone/>
            </a:pPr>
            <a:r>
              <a:rPr lang="en-US" dirty="0" smtClean="0"/>
              <a:t>   </a:t>
            </a:r>
            <a:r>
              <a:rPr lang="en-US" dirty="0" err="1" smtClean="0"/>
              <a:t>Ausebel</a:t>
            </a:r>
            <a:r>
              <a:rPr lang="en-US" dirty="0" smtClean="0"/>
              <a:t>,  Novak , </a:t>
            </a:r>
            <a:r>
              <a:rPr lang="en-US" dirty="0" err="1" smtClean="0"/>
              <a:t>Gowin</a:t>
            </a:r>
            <a:r>
              <a:rPr lang="en-US" dirty="0" smtClean="0"/>
              <a:t>. </a:t>
            </a:r>
            <a:endParaRPr lang="es-ES" dirty="0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>
                <a:effectLst/>
              </a:rPr>
              <a:t> </a:t>
            </a:r>
            <a:r>
              <a:rPr lang="es-ES" dirty="0">
                <a:effectLst/>
              </a:rPr>
              <a:t/>
            </a:r>
            <a:br>
              <a:rPr lang="es-ES" dirty="0">
                <a:effectLst/>
              </a:rPr>
            </a:br>
            <a:r>
              <a:rPr lang="en-US" dirty="0">
                <a:effectLst/>
              </a:rPr>
              <a:t>THEORETICAL FRAMEWORK </a:t>
            </a:r>
            <a:endParaRPr lang="es-ES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9716301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>
          <a:xfrm>
            <a:off x="467544" y="1844824"/>
            <a:ext cx="8229600" cy="4525963"/>
          </a:xfrm>
        </p:spPr>
        <p:txBody>
          <a:bodyPr/>
          <a:lstStyle/>
          <a:p>
            <a:r>
              <a:rPr lang="en-US" dirty="0" err="1"/>
              <a:t>Krashen</a:t>
            </a:r>
            <a:r>
              <a:rPr lang="en-US" dirty="0"/>
              <a:t> (1981) </a:t>
            </a:r>
            <a:endParaRPr lang="es-ES" dirty="0"/>
          </a:p>
          <a:p>
            <a:pPr marL="109728" indent="0">
              <a:buNone/>
            </a:pPr>
            <a:endParaRPr lang="en-US" dirty="0"/>
          </a:p>
          <a:p>
            <a:pPr>
              <a:buFont typeface="Arial" pitchFamily="34" charset="0"/>
              <a:buChar char="•"/>
            </a:pPr>
            <a:r>
              <a:rPr lang="en-US" b="1" dirty="0" smtClean="0"/>
              <a:t>Integrative </a:t>
            </a:r>
          </a:p>
          <a:p>
            <a:pPr marL="109728" indent="0">
              <a:buNone/>
            </a:pPr>
            <a:endParaRPr lang="en-US" dirty="0"/>
          </a:p>
          <a:p>
            <a:pPr>
              <a:buFont typeface="Arial" pitchFamily="34" charset="0"/>
              <a:buChar char="•"/>
            </a:pPr>
            <a:r>
              <a:rPr lang="en-US" b="1" dirty="0" smtClean="0"/>
              <a:t>Instrumental</a:t>
            </a:r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467544" y="54868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>
                <a:effectLst/>
              </a:rPr>
              <a:t>MOTIVATION </a:t>
            </a:r>
            <a:r>
              <a:rPr lang="es-ES" dirty="0">
                <a:effectLst/>
              </a:rPr>
              <a:t/>
            </a:r>
            <a:br>
              <a:rPr lang="es-ES" dirty="0">
                <a:effectLst/>
              </a:rPr>
            </a:br>
            <a:endParaRPr lang="es-ES" dirty="0"/>
          </a:p>
        </p:txBody>
      </p:sp>
      <p:sp>
        <p:nvSpPr>
          <p:cNvPr id="4" name="3 Flecha derecha"/>
          <p:cNvSpPr/>
          <p:nvPr/>
        </p:nvSpPr>
        <p:spPr>
          <a:xfrm>
            <a:off x="2915816" y="2515755"/>
            <a:ext cx="1080120" cy="33375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" name="5 Flecha doblada hacia arriba"/>
          <p:cNvSpPr/>
          <p:nvPr/>
        </p:nvSpPr>
        <p:spPr>
          <a:xfrm rot="5400000">
            <a:off x="1936078" y="4497691"/>
            <a:ext cx="1201277" cy="648072"/>
          </a:xfrm>
          <a:prstGeom prst="bentUpArrow">
            <a:avLst>
              <a:gd name="adj1" fmla="val 25000"/>
              <a:gd name="adj2" fmla="val 50000"/>
              <a:gd name="adj3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8" name="7 CuadroTexto"/>
          <p:cNvSpPr txBox="1"/>
          <p:nvPr/>
        </p:nvSpPr>
        <p:spPr>
          <a:xfrm>
            <a:off x="2891377" y="4960701"/>
            <a:ext cx="3600400" cy="83099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2400" b="1" dirty="0" smtClean="0"/>
              <a:t>Desire to achieve a level of proficiency</a:t>
            </a:r>
            <a:r>
              <a:rPr lang="es-ES" dirty="0" smtClean="0"/>
              <a:t>.</a:t>
            </a:r>
            <a:endParaRPr lang="es-ES" sz="2400" b="1" dirty="0" smtClean="0"/>
          </a:p>
        </p:txBody>
      </p:sp>
      <p:sp>
        <p:nvSpPr>
          <p:cNvPr id="9" name="8 CuadroTexto"/>
          <p:cNvSpPr txBox="1"/>
          <p:nvPr/>
        </p:nvSpPr>
        <p:spPr>
          <a:xfrm>
            <a:off x="4130500" y="2495151"/>
            <a:ext cx="2169692" cy="83099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2400" b="1" dirty="0" smtClean="0"/>
              <a:t>Desire to be recognized.</a:t>
            </a:r>
          </a:p>
        </p:txBody>
      </p:sp>
    </p:spTree>
    <p:extLst>
      <p:ext uri="{BB962C8B-B14F-4D97-AF65-F5344CB8AC3E}">
        <p14:creationId xmlns:p14="http://schemas.microsoft.com/office/powerpoint/2010/main" val="18136405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>
          <a:xfrm>
            <a:off x="457200" y="1481329"/>
            <a:ext cx="8229600" cy="3531848"/>
          </a:xfrm>
        </p:spPr>
        <p:txBody>
          <a:bodyPr/>
          <a:lstStyle/>
          <a:p>
            <a:pPr marL="109728" indent="0">
              <a:buNone/>
            </a:pPr>
            <a:r>
              <a:rPr lang="en-US" dirty="0" err="1"/>
              <a:t>Lightbrown</a:t>
            </a:r>
            <a:r>
              <a:rPr lang="en-US" dirty="0"/>
              <a:t> (1999) </a:t>
            </a:r>
            <a:endParaRPr lang="en-US" dirty="0" smtClean="0"/>
          </a:p>
          <a:p>
            <a:pPr marL="109728" indent="0">
              <a:buNone/>
            </a:pPr>
            <a:endParaRPr lang="es-ES" dirty="0"/>
          </a:p>
          <a:p>
            <a:r>
              <a:rPr lang="en-US" b="1" dirty="0"/>
              <a:t>Display </a:t>
            </a:r>
            <a:r>
              <a:rPr lang="en-US" b="1" dirty="0" smtClean="0"/>
              <a:t>questions.  Why did I just say? </a:t>
            </a:r>
          </a:p>
          <a:p>
            <a:endParaRPr lang="es-ES" dirty="0" smtClean="0"/>
          </a:p>
          <a:p>
            <a:pPr marL="109728" indent="0">
              <a:buNone/>
            </a:pPr>
            <a:endParaRPr lang="es-ES" dirty="0"/>
          </a:p>
          <a:p>
            <a:r>
              <a:rPr lang="en-US" b="1" dirty="0" smtClean="0"/>
              <a:t>Genuine questions.  </a:t>
            </a:r>
          </a:p>
          <a:p>
            <a:pPr marL="109728" indent="0">
              <a:buNone/>
            </a:pPr>
            <a:r>
              <a:rPr lang="en-US" b="1" dirty="0"/>
              <a:t> </a:t>
            </a:r>
            <a:r>
              <a:rPr lang="en-US" b="1" dirty="0" smtClean="0"/>
              <a:t>  What do you think about it?</a:t>
            </a:r>
            <a:endParaRPr lang="en-US" b="1" dirty="0"/>
          </a:p>
          <a:p>
            <a:endParaRPr lang="es-ES" dirty="0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>
                <a:effectLst/>
              </a:rPr>
              <a:t> </a:t>
            </a:r>
            <a:r>
              <a:rPr lang="es-ES" dirty="0">
                <a:effectLst/>
              </a:rPr>
              <a:t/>
            </a:r>
            <a:br>
              <a:rPr lang="es-ES" dirty="0">
                <a:effectLst/>
              </a:rPr>
            </a:br>
            <a:r>
              <a:rPr lang="en-US" dirty="0">
                <a:effectLst/>
              </a:rPr>
              <a:t>TYPE OF QUESTIONS</a:t>
            </a:r>
            <a:r>
              <a:rPr lang="es-ES" dirty="0">
                <a:effectLst/>
              </a:rPr>
              <a:t/>
            </a:r>
            <a:br>
              <a:rPr lang="es-ES" dirty="0">
                <a:effectLst/>
              </a:rPr>
            </a:b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9166843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>
          <a:xfrm>
            <a:off x="467544" y="1628800"/>
            <a:ext cx="8229600" cy="6326163"/>
          </a:xfrm>
        </p:spPr>
        <p:txBody>
          <a:bodyPr/>
          <a:lstStyle/>
          <a:p>
            <a:pPr marL="109728" indent="0">
              <a:buNone/>
            </a:pPr>
            <a:endParaRPr lang="en-US" dirty="0"/>
          </a:p>
          <a:p>
            <a:r>
              <a:rPr lang="en-US" dirty="0" smtClean="0"/>
              <a:t>Action- research in </a:t>
            </a:r>
            <a:r>
              <a:rPr lang="en-US" dirty="0"/>
              <a:t>the educational </a:t>
            </a:r>
            <a:endParaRPr lang="en-US" dirty="0" smtClean="0"/>
          </a:p>
          <a:p>
            <a:pPr marL="109728" indent="0">
              <a:buNone/>
            </a:pPr>
            <a:endParaRPr lang="en-US" dirty="0"/>
          </a:p>
          <a:p>
            <a:r>
              <a:rPr lang="en-US" dirty="0"/>
              <a:t>This research followed the four –stage process developed by </a:t>
            </a:r>
            <a:r>
              <a:rPr lang="en-US" dirty="0" err="1"/>
              <a:t>Kemmis</a:t>
            </a:r>
            <a:r>
              <a:rPr lang="en-US" dirty="0"/>
              <a:t> and </a:t>
            </a:r>
            <a:r>
              <a:rPr lang="en-US" dirty="0" err="1"/>
              <a:t>McTaggart</a:t>
            </a:r>
            <a:r>
              <a:rPr lang="en-US" dirty="0"/>
              <a:t> (1988): 1. DIAGNOSTIC  2. PLANNING. </a:t>
            </a:r>
            <a:endParaRPr lang="en-US" dirty="0" smtClean="0"/>
          </a:p>
          <a:p>
            <a:pPr marL="109728" indent="0">
              <a:buNone/>
            </a:pPr>
            <a:r>
              <a:rPr lang="en-US" dirty="0" smtClean="0"/>
              <a:t>   3</a:t>
            </a:r>
            <a:r>
              <a:rPr lang="en-US" dirty="0"/>
              <a:t>. INTERVENTION  </a:t>
            </a:r>
            <a:r>
              <a:rPr lang="en-US" dirty="0" smtClean="0"/>
              <a:t>4</a:t>
            </a:r>
            <a:r>
              <a:rPr lang="en-US" dirty="0"/>
              <a:t>. EVALUATION.</a:t>
            </a:r>
            <a:endParaRPr lang="es-ES" dirty="0"/>
          </a:p>
          <a:p>
            <a:pPr marL="109728" indent="0">
              <a:buNone/>
            </a:pPr>
            <a:endParaRPr lang="es-ES" dirty="0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467544" y="692696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effectLst/>
              </a:rPr>
              <a:t>METHODOLOGY AND PROCEDURE </a:t>
            </a:r>
            <a:r>
              <a:rPr lang="es-ES" i="1" dirty="0">
                <a:effectLst/>
              </a:rPr>
              <a:t/>
            </a:r>
            <a:br>
              <a:rPr lang="es-ES" i="1" dirty="0">
                <a:effectLst/>
              </a:rPr>
            </a:b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7381094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>
          <a:xfrm>
            <a:off x="673224" y="1340768"/>
            <a:ext cx="8229600" cy="4525963"/>
          </a:xfrm>
        </p:spPr>
        <p:txBody>
          <a:bodyPr/>
          <a:lstStyle/>
          <a:p>
            <a:r>
              <a:rPr lang="es-ES" dirty="0" smtClean="0"/>
              <a:t>DIAGNOSTIC </a:t>
            </a:r>
            <a:r>
              <a:rPr lang="en-US" dirty="0"/>
              <a:t>(August 2012- December 2013</a:t>
            </a:r>
            <a:r>
              <a:rPr lang="en-US" dirty="0" smtClean="0"/>
              <a:t>)</a:t>
            </a:r>
          </a:p>
          <a:p>
            <a:pPr marL="109728" indent="0">
              <a:buNone/>
            </a:pPr>
            <a:endParaRPr lang="en-US" dirty="0" smtClean="0"/>
          </a:p>
          <a:p>
            <a:pPr lvl="0"/>
            <a:r>
              <a:rPr lang="en-US" dirty="0"/>
              <a:t>PLANNING (December 2012 – March 2013) </a:t>
            </a:r>
            <a:endParaRPr lang="en-US" dirty="0" smtClean="0"/>
          </a:p>
          <a:p>
            <a:pPr lvl="0"/>
            <a:endParaRPr lang="en-US" dirty="0"/>
          </a:p>
          <a:p>
            <a:pPr marL="109728" lvl="0" indent="0">
              <a:buNone/>
            </a:pPr>
            <a:endParaRPr lang="es-ES" dirty="0"/>
          </a:p>
          <a:p>
            <a:pPr marL="109728" indent="0">
              <a:buNone/>
            </a:pPr>
            <a:endParaRPr lang="es-ES" dirty="0"/>
          </a:p>
        </p:txBody>
      </p:sp>
      <p:sp>
        <p:nvSpPr>
          <p:cNvPr id="4" name="3 Flecha abajo"/>
          <p:cNvSpPr/>
          <p:nvPr/>
        </p:nvSpPr>
        <p:spPr>
          <a:xfrm>
            <a:off x="4087358" y="2780928"/>
            <a:ext cx="936104" cy="131419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" name="4 CuadroTexto"/>
          <p:cNvSpPr txBox="1"/>
          <p:nvPr/>
        </p:nvSpPr>
        <p:spPr>
          <a:xfrm>
            <a:off x="1910439" y="4581128"/>
            <a:ext cx="5760640" cy="120032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marL="109728" indent="0">
              <a:buNone/>
            </a:pPr>
            <a:r>
              <a:rPr lang="en-US" dirty="0" smtClean="0"/>
              <a:t>Involved students in activities that promoted genuine communication in l2. </a:t>
            </a:r>
          </a:p>
          <a:p>
            <a:pPr marL="109728" indent="0">
              <a:buNone/>
            </a:pPr>
            <a:r>
              <a:rPr lang="en-US" dirty="0"/>
              <a:t>B</a:t>
            </a:r>
            <a:r>
              <a:rPr lang="en-US" dirty="0" smtClean="0"/>
              <a:t>ased on communicative teaching and task based learning</a:t>
            </a:r>
            <a:endParaRPr lang="es-ES" dirty="0" smtClean="0"/>
          </a:p>
        </p:txBody>
      </p:sp>
    </p:spTree>
    <p:extLst>
      <p:ext uri="{BB962C8B-B14F-4D97-AF65-F5344CB8AC3E}">
        <p14:creationId xmlns:p14="http://schemas.microsoft.com/office/powerpoint/2010/main" val="3256256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5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urrencia">
  <a:themeElements>
    <a:clrScheme name="Concurrencia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urrencia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urrencia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2281101</TotalTime>
  <Words>814</Words>
  <Application>Microsoft Office PowerPoint</Application>
  <PresentationFormat>Presentación en pantalla (4:3)</PresentationFormat>
  <Paragraphs>179</Paragraphs>
  <Slides>19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19</vt:i4>
      </vt:variant>
    </vt:vector>
  </HeadingPairs>
  <TitlesOfParts>
    <vt:vector size="20" baseType="lpstr">
      <vt:lpstr>Concurrencia</vt:lpstr>
      <vt:lpstr>DESIGN, IMPLEMENTATION AND EVALUATION OF A CLASS PROPOSAL AIMED AT FOSTERING ORAL COMMUNICATION AMONG TENTH GRADE STUDENTS FROM COLEGIO BERCHMANS IN CALI, COLOMBIA. </vt:lpstr>
      <vt:lpstr>INDEX</vt:lpstr>
      <vt:lpstr>INTRODUCTION</vt:lpstr>
      <vt:lpstr>CONTEXTUALIZATION  </vt:lpstr>
      <vt:lpstr>  THEORETICAL FRAMEWORK </vt:lpstr>
      <vt:lpstr>MOTIVATION  </vt:lpstr>
      <vt:lpstr>  TYPE OF QUESTIONS </vt:lpstr>
      <vt:lpstr>METHODOLOGY AND PROCEDURE  </vt:lpstr>
      <vt:lpstr>Presentación de PowerPoint</vt:lpstr>
      <vt:lpstr>Presentación de PowerPoint</vt:lpstr>
      <vt:lpstr>CLASS PLANNING FOR THE INTERVENTION STAGE.   </vt:lpstr>
      <vt:lpstr>Presentación de PowerPoint</vt:lpstr>
      <vt:lpstr>Presentación de PowerPoint</vt:lpstr>
      <vt:lpstr>ANALYSIS OF RESULTS</vt:lpstr>
      <vt:lpstr>CONCLUSIONS</vt:lpstr>
      <vt:lpstr>Presentación de PowerPoint</vt:lpstr>
      <vt:lpstr>BIBLIOGRAPHY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Iva</dc:creator>
  <cp:lastModifiedBy>UserHome</cp:lastModifiedBy>
  <cp:revision>31</cp:revision>
  <dcterms:created xsi:type="dcterms:W3CDTF">2009-07-01T05:03:06Z</dcterms:created>
  <dcterms:modified xsi:type="dcterms:W3CDTF">2013-12-06T00:31:39Z</dcterms:modified>
</cp:coreProperties>
</file>