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8" r:id="rId11"/>
    <p:sldId id="269" r:id="rId12"/>
    <p:sldId id="272" r:id="rId13"/>
    <p:sldId id="270" r:id="rId14"/>
    <p:sldId id="271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D6D4C350-D8BE-4B79-BDF6-4BC216250E2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9BAB8CAF-1DBE-43FD-8C9B-CDAA97DADB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1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C350-D8BE-4B79-BDF6-4BC216250E2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8CAF-1DBE-43FD-8C9B-CDAA97DADB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8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C350-D8BE-4B79-BDF6-4BC216250E2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8CAF-1DBE-43FD-8C9B-CDAA97DADB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8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C350-D8BE-4B79-BDF6-4BC216250E2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8CAF-1DBE-43FD-8C9B-CDAA97DADB3D}" type="slidenum">
              <a:rPr lang="en-US" smtClean="0"/>
              <a:t>‹Nº›</a:t>
            </a:fld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0918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C350-D8BE-4B79-BDF6-4BC216250E2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8CAF-1DBE-43FD-8C9B-CDAA97DADB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20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C350-D8BE-4B79-BDF6-4BC216250E2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8CAF-1DBE-43FD-8C9B-CDAA97DADB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12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C350-D8BE-4B79-BDF6-4BC216250E2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8CAF-1DBE-43FD-8C9B-CDAA97DADB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0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C350-D8BE-4B79-BDF6-4BC216250E2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8CAF-1DBE-43FD-8C9B-CDAA97DADB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75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C350-D8BE-4B79-BDF6-4BC216250E2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8CAF-1DBE-43FD-8C9B-CDAA97DADB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D6D4C350-D8BE-4B79-BDF6-4BC216250E2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9BAB8CAF-1DBE-43FD-8C9B-CDAA97DADB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28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C350-D8BE-4B79-BDF6-4BC216250E2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8CAF-1DBE-43FD-8C9B-CDAA97DADB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1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C350-D8BE-4B79-BDF6-4BC216250E2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8CAF-1DBE-43FD-8C9B-CDAA97DADB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28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C350-D8BE-4B79-BDF6-4BC216250E2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8CAF-1DBE-43FD-8C9B-CDAA97DADB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09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C350-D8BE-4B79-BDF6-4BC216250E2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8CAF-1DBE-43FD-8C9B-CDAA97DADB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28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C350-D8BE-4B79-BDF6-4BC216250E2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8CAF-1DBE-43FD-8C9B-CDAA97DADB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1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C350-D8BE-4B79-BDF6-4BC216250E2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8CAF-1DBE-43FD-8C9B-CDAA97DADB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2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C350-D8BE-4B79-BDF6-4BC216250E2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8CAF-1DBE-43FD-8C9B-CDAA97DADB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0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4C350-D8BE-4B79-BDF6-4BC216250E2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B8CAF-1DBE-43FD-8C9B-CDAA97DADB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884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  <p:sldLayoutId id="2147484072" r:id="rId12"/>
    <p:sldLayoutId id="2147484073" r:id="rId13"/>
    <p:sldLayoutId id="2147484074" r:id="rId14"/>
    <p:sldLayoutId id="2147484075" r:id="rId15"/>
    <p:sldLayoutId id="2147484076" r:id="rId16"/>
    <p:sldLayoutId id="21474840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14300" dist="38100" dir="2700000" algn="tl">
              <a:srgbClr val="000000">
                <a:alpha val="26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youtube.com/watch?v=3Y2UMQXSFnw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67744" y="1844824"/>
            <a:ext cx="6593681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Promoting a More Meaningful Use of Grammar Structures through Songs, Rhymes, and Chants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5085184"/>
            <a:ext cx="6593681" cy="1655762"/>
          </a:xfrm>
        </p:spPr>
        <p:txBody>
          <a:bodyPr>
            <a:normAutofit/>
          </a:bodyPr>
          <a:lstStyle/>
          <a:p>
            <a:r>
              <a:rPr lang="en-US" dirty="0" smtClean="0"/>
              <a:t>By </a:t>
            </a:r>
          </a:p>
          <a:p>
            <a:r>
              <a:rPr lang="en-US" dirty="0" smtClean="0"/>
              <a:t>Isabel Cristina Jiménez Gómez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92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HAVE YOU EVER EXPERIENCED SOMETHING LIKE THIS?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STUDENTS DON’T REMEMBER THE STRUCTURES</a:t>
            </a:r>
          </a:p>
          <a:p>
            <a:r>
              <a:rPr lang="es-CO" dirty="0" smtClean="0"/>
              <a:t>THEY FORGET THE VOCABULARY</a:t>
            </a:r>
          </a:p>
          <a:p>
            <a:r>
              <a:rPr lang="es-CO" dirty="0" smtClean="0"/>
              <a:t>THEY CONFUSE THE WRITTEN FORM OF A WORD AND ITS PRONUNCIATION</a:t>
            </a:r>
          </a:p>
          <a:p>
            <a:r>
              <a:rPr lang="es-CO" dirty="0" smtClean="0"/>
              <a:t>CLASSES SEEM TO BE BORING AND NOT MOTIVATING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4082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LET’S TRY TO DO THIS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err="1" smtClean="0"/>
              <a:t>Birds</a:t>
            </a:r>
            <a:r>
              <a:rPr lang="es-CO" dirty="0" smtClean="0"/>
              <a:t> can </a:t>
            </a:r>
            <a:r>
              <a:rPr lang="es-CO" dirty="0" err="1" smtClean="0"/>
              <a:t>fly</a:t>
            </a:r>
            <a:r>
              <a:rPr lang="es-CO" dirty="0" smtClean="0"/>
              <a:t> </a:t>
            </a:r>
            <a:r>
              <a:rPr lang="es-CO" dirty="0" err="1" smtClean="0"/>
              <a:t>but</a:t>
            </a:r>
            <a:r>
              <a:rPr lang="es-CO" dirty="0" smtClean="0"/>
              <a:t> </a:t>
            </a:r>
            <a:r>
              <a:rPr lang="es-CO" dirty="0" err="1" smtClean="0"/>
              <a:t>they</a:t>
            </a:r>
            <a:r>
              <a:rPr lang="es-CO" dirty="0" smtClean="0"/>
              <a:t> </a:t>
            </a:r>
            <a:r>
              <a:rPr lang="es-CO" dirty="0" err="1" smtClean="0"/>
              <a:t>can’t</a:t>
            </a:r>
            <a:r>
              <a:rPr lang="es-CO" dirty="0" smtClean="0"/>
              <a:t> crawl</a:t>
            </a:r>
          </a:p>
          <a:p>
            <a:endParaRPr lang="es-CO" dirty="0"/>
          </a:p>
          <a:p>
            <a:r>
              <a:rPr lang="es-CO" dirty="0" err="1" smtClean="0"/>
              <a:t>Snakes</a:t>
            </a:r>
            <a:r>
              <a:rPr lang="es-CO" dirty="0" smtClean="0"/>
              <a:t> can crawl </a:t>
            </a:r>
            <a:r>
              <a:rPr lang="es-CO" dirty="0" err="1" smtClean="0"/>
              <a:t>but</a:t>
            </a:r>
            <a:r>
              <a:rPr lang="es-CO" dirty="0" smtClean="0"/>
              <a:t> </a:t>
            </a:r>
            <a:r>
              <a:rPr lang="es-CO" dirty="0" err="1" smtClean="0"/>
              <a:t>they</a:t>
            </a:r>
            <a:r>
              <a:rPr lang="es-CO" dirty="0" smtClean="0"/>
              <a:t> </a:t>
            </a:r>
            <a:r>
              <a:rPr lang="es-CO" dirty="0" err="1" smtClean="0"/>
              <a:t>can’t</a:t>
            </a:r>
            <a:r>
              <a:rPr lang="es-CO" dirty="0" smtClean="0"/>
              <a:t> </a:t>
            </a:r>
            <a:r>
              <a:rPr lang="es-CO" dirty="0" err="1" smtClean="0"/>
              <a:t>walk</a:t>
            </a:r>
            <a:endParaRPr lang="es-CO" dirty="0" smtClean="0"/>
          </a:p>
          <a:p>
            <a:endParaRPr lang="es-CO" dirty="0"/>
          </a:p>
          <a:p>
            <a:r>
              <a:rPr lang="es-CO" dirty="0" err="1" smtClean="0"/>
              <a:t>Hippos</a:t>
            </a:r>
            <a:r>
              <a:rPr lang="es-CO" dirty="0" smtClean="0"/>
              <a:t> can </a:t>
            </a:r>
            <a:r>
              <a:rPr lang="es-CO" dirty="0" err="1" smtClean="0"/>
              <a:t>swim</a:t>
            </a:r>
            <a:r>
              <a:rPr lang="es-CO" dirty="0" smtClean="0"/>
              <a:t> </a:t>
            </a:r>
            <a:r>
              <a:rPr lang="es-CO" dirty="0" err="1" smtClean="0"/>
              <a:t>but</a:t>
            </a:r>
            <a:r>
              <a:rPr lang="es-CO" dirty="0" smtClean="0"/>
              <a:t> </a:t>
            </a:r>
            <a:r>
              <a:rPr lang="es-CO" dirty="0" err="1" smtClean="0"/>
              <a:t>they</a:t>
            </a:r>
            <a:r>
              <a:rPr lang="es-CO" dirty="0" smtClean="0"/>
              <a:t> </a:t>
            </a:r>
            <a:r>
              <a:rPr lang="es-CO" dirty="0" err="1" smtClean="0"/>
              <a:t>can’t</a:t>
            </a:r>
            <a:r>
              <a:rPr lang="es-CO" dirty="0" smtClean="0"/>
              <a:t> </a:t>
            </a:r>
            <a:r>
              <a:rPr lang="es-CO" dirty="0" err="1" smtClean="0"/>
              <a:t>sing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7328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6060" y="908720"/>
            <a:ext cx="7429499" cy="5832648"/>
          </a:xfrm>
        </p:spPr>
        <p:txBody>
          <a:bodyPr>
            <a:normAutofit lnSpcReduction="10000"/>
          </a:bodyPr>
          <a:lstStyle/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 smtClean="0"/>
          </a:p>
          <a:p>
            <a:pPr marL="0" indent="0">
              <a:buNone/>
            </a:pPr>
            <a:endParaRPr lang="es-CO" dirty="0" smtClean="0"/>
          </a:p>
          <a:p>
            <a:r>
              <a:rPr lang="es-CO" dirty="0" err="1" smtClean="0"/>
              <a:t>Retrieved</a:t>
            </a:r>
            <a:r>
              <a:rPr lang="es-CO" dirty="0" smtClean="0"/>
              <a:t> </a:t>
            </a:r>
            <a:r>
              <a:rPr lang="es-CO" dirty="0" err="1" smtClean="0"/>
              <a:t>from</a:t>
            </a:r>
            <a:r>
              <a:rPr lang="es-CO" dirty="0" smtClean="0"/>
              <a:t> </a:t>
            </a:r>
            <a:r>
              <a:rPr lang="es-CO" dirty="0">
                <a:hlinkClick r:id="rId2"/>
              </a:rPr>
              <a:t>http://www.youtube.com/watch?v=3Y2UMQXSFnw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814" y="764704"/>
            <a:ext cx="8327989" cy="492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70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More </a:t>
            </a:r>
            <a:r>
              <a:rPr lang="es-CO" dirty="0" err="1" smtClean="0"/>
              <a:t>practice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MONDAYS, MONDAYS</a:t>
            </a:r>
          </a:p>
          <a:p>
            <a:r>
              <a:rPr lang="es-CO" dirty="0" smtClean="0"/>
              <a:t>WHAT DO YOU DO ON MONDAYS?</a:t>
            </a:r>
          </a:p>
          <a:p>
            <a:endParaRPr lang="es-CO" dirty="0"/>
          </a:p>
          <a:p>
            <a:r>
              <a:rPr lang="es-CO" dirty="0" smtClean="0"/>
              <a:t>ON MONDAYS I WALK TO SCHOOL</a:t>
            </a:r>
          </a:p>
          <a:p>
            <a:r>
              <a:rPr lang="es-CO" dirty="0"/>
              <a:t> </a:t>
            </a:r>
            <a:r>
              <a:rPr lang="es-CO" dirty="0" smtClean="0"/>
              <a:t>TUESDAYS, TUESDAYS</a:t>
            </a:r>
          </a:p>
          <a:p>
            <a:r>
              <a:rPr lang="es-CO" dirty="0" smtClean="0"/>
              <a:t>WHAT DO YOU DO ON TUESDAYS?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5602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8000" dirty="0" err="1" smtClean="0"/>
              <a:t>diy</a:t>
            </a:r>
            <a:r>
              <a:rPr lang="es-CO" sz="8000" dirty="0" smtClean="0"/>
              <a:t>!</a:t>
            </a:r>
            <a:endParaRPr lang="es-CO" sz="8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LIKES AND DISLIKES  + FOOD</a:t>
            </a:r>
          </a:p>
          <a:p>
            <a:endParaRPr lang="es-CO" dirty="0"/>
          </a:p>
          <a:p>
            <a:r>
              <a:rPr lang="es-CO" dirty="0" smtClean="0"/>
              <a:t>LAST WEEKEND ACTIVITIES</a:t>
            </a:r>
          </a:p>
          <a:p>
            <a:endParaRPr lang="es-CO" dirty="0"/>
          </a:p>
          <a:p>
            <a:r>
              <a:rPr lang="es-CO" dirty="0" smtClean="0"/>
              <a:t>PERSONAL INFORMATION QUESTIONS AND ANSWERS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909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3890602"/>
          </a:xfrm>
        </p:spPr>
        <p:txBody>
          <a:bodyPr>
            <a:normAutofit/>
          </a:bodyPr>
          <a:lstStyle/>
          <a:p>
            <a:pPr algn="ctr"/>
            <a:r>
              <a:rPr lang="es-CO" sz="11500" dirty="0" smtClean="0"/>
              <a:t>THANK</a:t>
            </a:r>
            <a:r>
              <a:rPr lang="es-CO" sz="5400" dirty="0" smtClean="0"/>
              <a:t> </a:t>
            </a:r>
            <a:r>
              <a:rPr lang="es-CO" sz="11500" dirty="0" smtClean="0"/>
              <a:t>YOU!</a:t>
            </a:r>
            <a:endParaRPr lang="es-CO" sz="5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sz="2800" dirty="0" smtClean="0"/>
          </a:p>
          <a:p>
            <a:endParaRPr lang="es-CO" dirty="0" smtClean="0"/>
          </a:p>
          <a:p>
            <a:endParaRPr lang="es-CO" dirty="0"/>
          </a:p>
          <a:p>
            <a:endParaRPr lang="es-CO" dirty="0"/>
          </a:p>
          <a:p>
            <a:pPr algn="ctr"/>
            <a:r>
              <a:rPr lang="es-CO" dirty="0" smtClean="0"/>
              <a:t>ISABEL CRISTINA JIMÉNEZ GÓMEZ</a:t>
            </a:r>
          </a:p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9660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	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Institución Educativa San Antonio</a:t>
            </a:r>
          </a:p>
          <a:p>
            <a:r>
              <a:rPr lang="en-US" dirty="0" smtClean="0"/>
              <a:t>42 fifth graders</a:t>
            </a:r>
          </a:p>
          <a:p>
            <a:r>
              <a:rPr lang="en-US" dirty="0" smtClean="0"/>
              <a:t>Beginners</a:t>
            </a:r>
          </a:p>
          <a:p>
            <a:r>
              <a:rPr lang="en-US" dirty="0" smtClean="0"/>
              <a:t>Grammar Translation Method</a:t>
            </a:r>
          </a:p>
          <a:p>
            <a:r>
              <a:rPr lang="en-US" dirty="0" smtClean="0"/>
              <a:t>CT did not know English</a:t>
            </a:r>
          </a:p>
          <a:p>
            <a:r>
              <a:rPr lang="en-US" dirty="0" smtClean="0"/>
              <a:t>Highly motivated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16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Grammar translation + lack of input + difficulties when using grammar structures</a:t>
            </a:r>
          </a:p>
          <a:p>
            <a:pPr marL="0" indent="0" algn="ctr">
              <a:buNone/>
            </a:pPr>
            <a:r>
              <a:rPr lang="en-US" dirty="0" smtClean="0"/>
              <a:t>=</a:t>
            </a:r>
          </a:p>
          <a:p>
            <a:pPr marL="0" indent="0" algn="ctr">
              <a:buNone/>
            </a:pPr>
            <a:r>
              <a:rPr lang="en-US" dirty="0" smtClean="0"/>
              <a:t>How to promote a more meaningful use of grammar structures through songs, rhyme, and chants?</a:t>
            </a:r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228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6886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000" b="1" dirty="0" smtClean="0"/>
              <a:t>	</a:t>
            </a:r>
            <a:r>
              <a:rPr lang="en-US" sz="6800" b="1" dirty="0" smtClean="0"/>
              <a:t>General </a:t>
            </a:r>
            <a:r>
              <a:rPr lang="en-US" sz="6800" b="1" dirty="0"/>
              <a:t>Objective</a:t>
            </a:r>
            <a:endParaRPr lang="en-US" sz="6800" dirty="0"/>
          </a:p>
          <a:p>
            <a:r>
              <a:rPr lang="en-US" sz="6800" dirty="0"/>
              <a:t>To promote a more meaningful use of grammar structures among students through the implementation of songs, rhymes, and chants. </a:t>
            </a:r>
            <a:endParaRPr lang="en-US" sz="6800" dirty="0" smtClean="0"/>
          </a:p>
          <a:p>
            <a:pPr marL="0" indent="0">
              <a:buNone/>
            </a:pPr>
            <a:endParaRPr lang="en-US" sz="6800" dirty="0"/>
          </a:p>
          <a:p>
            <a:pPr marL="0" indent="0">
              <a:buNone/>
            </a:pPr>
            <a:r>
              <a:rPr lang="en-US" sz="6800" b="1" dirty="0" smtClean="0"/>
              <a:t>	Specific </a:t>
            </a:r>
            <a:r>
              <a:rPr lang="en-US" sz="6800" b="1" dirty="0"/>
              <a:t>Objectives</a:t>
            </a:r>
            <a:endParaRPr lang="en-US" sz="6800" dirty="0"/>
          </a:p>
          <a:p>
            <a:pPr lvl="0"/>
            <a:r>
              <a:rPr lang="en-US" sz="6800" dirty="0"/>
              <a:t>To determine how meaningful materials for students can help them improve their use of grammar structures through the implementation of songs, rhymes and chants.</a:t>
            </a:r>
          </a:p>
          <a:p>
            <a:pPr lvl="0"/>
            <a:r>
              <a:rPr lang="en-US" sz="6800" dirty="0"/>
              <a:t>To establish relationships between pre, while, and post stage activities and students’ performance regarding grammar structures by performing written and oral tasks.</a:t>
            </a:r>
          </a:p>
          <a:p>
            <a:pPr lvl="0"/>
            <a:r>
              <a:rPr lang="en-US" sz="6800" dirty="0"/>
              <a:t>To assess students’ grammar performance while using meaningful materials by representing songs and modifying the songs’ lyrics</a:t>
            </a:r>
            <a:r>
              <a:rPr lang="en-US" sz="6800" dirty="0" smtClean="0"/>
              <a:t>.</a:t>
            </a:r>
          </a:p>
          <a:p>
            <a:pPr marL="0" lvl="0" indent="0">
              <a:buNone/>
            </a:pPr>
            <a:endParaRPr lang="en-US" sz="6800" dirty="0"/>
          </a:p>
          <a:p>
            <a:pPr marL="0" indent="0">
              <a:buNone/>
            </a:pPr>
            <a:r>
              <a:rPr lang="en-US" sz="6800" b="1" dirty="0" smtClean="0"/>
              <a:t>	Research </a:t>
            </a:r>
            <a:r>
              <a:rPr lang="en-US" sz="6800" b="1" dirty="0"/>
              <a:t>Objective</a:t>
            </a:r>
            <a:endParaRPr lang="en-US" sz="6800" dirty="0"/>
          </a:p>
          <a:p>
            <a:r>
              <a:rPr lang="en-US" sz="6800" dirty="0"/>
              <a:t>To evaluate and analyze how the implementation of songs, rhymes, and chants can be meaningful for students’ grammar understanding</a:t>
            </a:r>
            <a:r>
              <a:rPr lang="en-US" sz="6800" dirty="0" smtClean="0"/>
              <a:t>.</a:t>
            </a:r>
            <a:endParaRPr lang="en-US" sz="6800" dirty="0"/>
          </a:p>
        </p:txBody>
      </p:sp>
    </p:spTree>
    <p:extLst>
      <p:ext uri="{BB962C8B-B14F-4D97-AF65-F5344CB8AC3E}">
        <p14:creationId xmlns:p14="http://schemas.microsoft.com/office/powerpoint/2010/main" val="213774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THEN?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Adapt resources with songs/rhymes/chants taking into account their interests and likes and present them to students</a:t>
            </a:r>
            <a:r>
              <a:rPr lang="en-US" dirty="0" smtClean="0"/>
              <a:t>.</a:t>
            </a:r>
          </a:p>
          <a:p>
            <a:pPr lvl="0"/>
            <a:r>
              <a:rPr lang="en-US" dirty="0"/>
              <a:t>Plan lessons in which structures are presented through the following procedures as suggested by Davanellos (1999</a:t>
            </a:r>
            <a:r>
              <a:rPr lang="en-US" dirty="0" smtClean="0"/>
              <a:t>): Pre-stage, While-stage, and Post-stage activities.</a:t>
            </a:r>
          </a:p>
          <a:p>
            <a:pPr lvl="0"/>
            <a:r>
              <a:rPr lang="en-US" dirty="0"/>
              <a:t>Propose alternative evaluation instruments to assess students’ </a:t>
            </a:r>
            <a:r>
              <a:rPr lang="en-US" dirty="0" smtClean="0"/>
              <a:t>performance.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23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FACTORS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Planning the materials</a:t>
            </a:r>
          </a:p>
          <a:p>
            <a:pPr>
              <a:buFontTx/>
              <a:buChar char="-"/>
            </a:pPr>
            <a:r>
              <a:rPr lang="en-US" dirty="0" smtClean="0"/>
              <a:t>Planning the classes according to the Ss’ needs.</a:t>
            </a:r>
          </a:p>
          <a:p>
            <a:pPr>
              <a:buFontTx/>
              <a:buChar char="-"/>
            </a:pPr>
            <a:r>
              <a:rPr lang="en-US" dirty="0" smtClean="0"/>
              <a:t> Recycling the Ss’ previous knowledge to make learning more meaningful.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892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Implementing the materials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Tx/>
              <a:buChar char="-"/>
            </a:pPr>
            <a:r>
              <a:rPr lang="en-US" dirty="0" smtClean="0"/>
              <a:t>Ss’ responses to materials</a:t>
            </a:r>
          </a:p>
          <a:p>
            <a:pPr>
              <a:buFontTx/>
              <a:buChar char="-"/>
            </a:pPr>
            <a:r>
              <a:rPr lang="en-US" dirty="0" smtClean="0"/>
              <a:t>Selection of the materials</a:t>
            </a:r>
          </a:p>
          <a:p>
            <a:pPr>
              <a:buFontTx/>
              <a:buChar char="-"/>
            </a:pPr>
            <a:r>
              <a:rPr lang="en-US" dirty="0" smtClean="0"/>
              <a:t>Confidence to use the language</a:t>
            </a:r>
          </a:p>
          <a:p>
            <a:pPr>
              <a:buFontTx/>
              <a:buChar char="-"/>
            </a:pPr>
            <a:r>
              <a:rPr lang="en-US" dirty="0" smtClean="0"/>
              <a:t>Opportunities to practice.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Tx/>
              <a:buChar char="-"/>
            </a:pPr>
            <a:r>
              <a:rPr lang="en-US" dirty="0" smtClean="0"/>
              <a:t>Ss’ grammar structure understanding.</a:t>
            </a:r>
          </a:p>
          <a:p>
            <a:pPr>
              <a:buFontTx/>
              <a:buChar char="-"/>
            </a:pPr>
            <a:r>
              <a:rPr lang="en-US" dirty="0" smtClean="0"/>
              <a:t>Developing the activities correctly.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79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63885"/>
            <a:ext cx="8229600" cy="5001419"/>
          </a:xfrm>
        </p:spPr>
        <p:txBody>
          <a:bodyPr/>
          <a:lstStyle/>
          <a:p>
            <a:r>
              <a:rPr lang="en-US" dirty="0" smtClean="0"/>
              <a:t>Assessing the Ss’ grammar understanding</a:t>
            </a:r>
          </a:p>
          <a:p>
            <a:pPr>
              <a:buFontTx/>
              <a:buChar char="-"/>
            </a:pPr>
            <a:r>
              <a:rPr lang="en-US" dirty="0" smtClean="0"/>
              <a:t>Excellent performance in both final products, writing and miming.</a:t>
            </a:r>
          </a:p>
          <a:p>
            <a:pPr>
              <a:buFontTx/>
              <a:buChar char="-"/>
            </a:pPr>
            <a:r>
              <a:rPr lang="en-US" dirty="0" smtClean="0"/>
              <a:t>Comprehension of the song content.</a:t>
            </a:r>
          </a:p>
          <a:p>
            <a:pPr>
              <a:buFontTx/>
              <a:buChar char="-"/>
            </a:pPr>
            <a:r>
              <a:rPr lang="en-US" dirty="0" smtClean="0"/>
              <a:t>Improvement of grammar structure use.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Implications of audio materials in listening and pronunciation</a:t>
            </a:r>
          </a:p>
          <a:p>
            <a:pPr>
              <a:buFontTx/>
              <a:buChar char="-"/>
            </a:pPr>
            <a:r>
              <a:rPr lang="en-US" dirty="0" smtClean="0"/>
              <a:t>Interpersonal abilities</a:t>
            </a:r>
          </a:p>
          <a:p>
            <a:pPr>
              <a:buFontTx/>
              <a:buChar char="-"/>
            </a:pPr>
            <a:r>
              <a:rPr lang="en-US" dirty="0" smtClean="0"/>
              <a:t>Improvement of listening and speaking skills.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73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 and Suggestions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Plan </a:t>
            </a:r>
            <a:r>
              <a:rPr lang="en-US" dirty="0"/>
              <a:t>the lessons bearing in mind what students want to learn.</a:t>
            </a:r>
          </a:p>
          <a:p>
            <a:pPr lvl="0"/>
            <a:r>
              <a:rPr lang="en-US" dirty="0"/>
              <a:t>Take the time to carry out the stages for better results.</a:t>
            </a:r>
          </a:p>
          <a:p>
            <a:pPr lvl="0"/>
            <a:r>
              <a:rPr lang="en-US" dirty="0"/>
              <a:t>Expose the students to the materials as much as possible in order to get them used to the target grammar structures.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10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o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TC104033919[[fn=Circuito]]</Template>
  <TotalTime>188</TotalTime>
  <Words>389</Words>
  <Application>Microsoft Office PowerPoint</Application>
  <PresentationFormat>Presentación en pantalla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Circuito</vt:lpstr>
      <vt:lpstr>     Promoting a More Meaningful Use of Grammar Structures through Songs, Rhymes, and Chants </vt:lpstr>
      <vt:lpstr>Context </vt:lpstr>
      <vt:lpstr>Question</vt:lpstr>
      <vt:lpstr>Objectives</vt:lpstr>
      <vt:lpstr>WHAT TO DO THEN?</vt:lpstr>
      <vt:lpstr>IMPORTANT FACTORS</vt:lpstr>
      <vt:lpstr>Presentación de PowerPoint</vt:lpstr>
      <vt:lpstr>Presentación de PowerPoint</vt:lpstr>
      <vt:lpstr>Conclusions and Suggestions</vt:lpstr>
      <vt:lpstr>HAVE YOU EVER EXPERIENCED SOMETHING LIKE THIS?</vt:lpstr>
      <vt:lpstr>LET’S TRY TO DO THIS</vt:lpstr>
      <vt:lpstr>Presentación de PowerPoint</vt:lpstr>
      <vt:lpstr>More practice</vt:lpstr>
      <vt:lpstr>diy!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Promoting a More Meaningful Use of Grammar Structures through Songs, Rhymes, and Chants</dc:title>
  <dc:creator>MEJI</dc:creator>
  <cp:lastModifiedBy>UserHome</cp:lastModifiedBy>
  <cp:revision>9</cp:revision>
  <dcterms:created xsi:type="dcterms:W3CDTF">2010-11-29T17:41:01Z</dcterms:created>
  <dcterms:modified xsi:type="dcterms:W3CDTF">2013-12-06T00:28:28Z</dcterms:modified>
</cp:coreProperties>
</file>